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317" r:id="rId4"/>
    <p:sldId id="311" r:id="rId5"/>
    <p:sldId id="299" r:id="rId6"/>
    <p:sldId id="303" r:id="rId7"/>
    <p:sldId id="257" r:id="rId8"/>
    <p:sldId id="330" r:id="rId9"/>
    <p:sldId id="314" r:id="rId10"/>
    <p:sldId id="318" r:id="rId11"/>
    <p:sldId id="261" r:id="rId12"/>
    <p:sldId id="323" r:id="rId13"/>
    <p:sldId id="260" r:id="rId14"/>
    <p:sldId id="322" r:id="rId15"/>
    <p:sldId id="324" r:id="rId16"/>
    <p:sldId id="333" r:id="rId17"/>
    <p:sldId id="326" r:id="rId18"/>
    <p:sldId id="327" r:id="rId19"/>
    <p:sldId id="329" r:id="rId20"/>
    <p:sldId id="325" r:id="rId21"/>
    <p:sldId id="328" r:id="rId22"/>
    <p:sldId id="334" r:id="rId23"/>
    <p:sldId id="335" r:id="rId24"/>
    <p:sldId id="336" r:id="rId25"/>
    <p:sldId id="337" r:id="rId26"/>
    <p:sldId id="338" r:id="rId27"/>
    <p:sldId id="315" r:id="rId28"/>
    <p:sldId id="277" r:id="rId29"/>
    <p:sldId id="316" r:id="rId30"/>
    <p:sldId id="279" r:id="rId31"/>
    <p:sldId id="319" r:id="rId32"/>
    <p:sldId id="264" r:id="rId33"/>
    <p:sldId id="265" r:id="rId34"/>
    <p:sldId id="266" r:id="rId35"/>
    <p:sldId id="267" r:id="rId36"/>
    <p:sldId id="268" r:id="rId37"/>
    <p:sldId id="332" r:id="rId38"/>
    <p:sldId id="320" r:id="rId39"/>
    <p:sldId id="270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273" r:id="rId48"/>
  </p:sldIdLst>
  <p:sldSz cx="12192000" cy="6858000"/>
  <p:notesSz cx="6858000" cy="9144000"/>
  <p:embeddedFontLst>
    <p:embeddedFont>
      <p:font typeface="等线" panose="02010600030101010101" pitchFamily="2" charset="-122"/>
      <p:regular r:id="rId50"/>
      <p:bold r:id="rId51"/>
    </p:embeddedFont>
    <p:embeddedFont>
      <p:font typeface="等线 Light" panose="02010600030101010101" pitchFamily="2" charset="-122"/>
      <p:regular r:id="rId52"/>
    </p:embeddedFont>
    <p:embeddedFont>
      <p:font typeface="微软雅黑" panose="020B0503020204020204" pitchFamily="34" charset="-122"/>
      <p:regular r:id="rId53"/>
      <p:bold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Segoe UI Light" panose="020B0502040204020203" pitchFamily="34" charset="0"/>
      <p:regular r:id="rId63"/>
      <p:italic r:id="rId64"/>
    </p:embeddedFont>
  </p:embeddedFontLst>
  <p:defaultTextStyle>
    <a:defPPr>
      <a:defRPr lang="zh-Han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0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621" y="37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20B7041-6594-4BE2-8703-78B4E00C91E5}" type="datetimeFigureOut">
              <a:rPr lang="en-ID"/>
              <a:t>06/07/2024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CE837E-594B-4F0F-92F5-F20D4296AC5C}" type="slidenum">
              <a:rPr lang="en-ID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jufa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acation?utm_source=unsplash&amp;utm_medium=referral&amp;utm_content=creditCopyText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fauxels?utm_content=attributionCopyText&amp;utm_medium=referral&amp;utm_source=pexels"/>
              </a:rPr>
              <a:t>fauxels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group-of-people-sitting-indoors-3184360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</a:t>
            </a:fld>
            <a:endParaRPr lang="en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94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83D53F-CFBB-2146-2671-4C9D162357D6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3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20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5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12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301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69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33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24535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42298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285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726AD9-4AB7-947F-C1B2-E08F31FD56EE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86707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404603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9875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787C3-0110-12A0-3835-E91246FD24AA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8840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6563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139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F2846-157C-2A5C-742C-71AB2D478887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38234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39905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843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78C9F-44B4-002E-8BC2-B702173FBC9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2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33799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40255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172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A53D1-8626-D6AA-8491-A779A7CD8BAB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74859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9098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55716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FD2512-9DE8-C2CF-BAE9-26DCB5FEBC9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99749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69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2471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D3FBCB-18BE-5F67-9538-26E31B6B7E6F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99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12626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901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4430BA-9018-EA73-0431-0ED75F270CB8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2917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795765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7942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FACD21-B169-9BE4-DE7C-5A139FDF0021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311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408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3DDB9-F859-89E7-3C07-3DC4FA19E57B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14373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625494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226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1F22-1C32-9CD9-E770-CB4F5BBD4D9D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6890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372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2211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403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30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205589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8019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87AE51-F25E-438E-F9AE-F744C9EDD563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904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414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2291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54266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331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A0B9C8-45F3-1401-C0C6-E062F6AD28F0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03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Mohamed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Ajufaan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357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unsplash.com/@officestock?utm_source=unsplash&amp;utm_medium=referral&amp;utm_content=creditCopyText"/>
              </a:rPr>
              <a:t>Sebastian Herrmann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unsplash.com/s/photos/employee?utm_source=unsplash&amp;utm_medium=referral&amp;utm_content=creditCopyText"/>
              </a:rPr>
              <a:t>Unsplash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47</a:t>
            </a:fld>
            <a:endParaRPr lang="en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1A9406-42FC-620F-202D-7DAF6661000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344067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5598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1094563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340619-0C71-5967-A2B0-CCC4359F9447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51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https://www.pexels.com/@shvetsa?utm_content=attributionCopyText&amp;utm_medium=referral&amp;utm_source=pexels"/>
              </a:rPr>
              <a:t>Anna Shvets</a:t>
            </a:r>
            <a:r>
              <a:rPr lang="en-ID" sz="12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sng" strike="noStrike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s://www.pexels.com/photo/close-up-of-woman-using-digital-tablet-3727456/?utm_content=attributionCopyText&amp;utm_medium=referral&amp;utm_source=pexels"/>
              </a:rPr>
              <a:t>Pexels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ECE837E-594B-4F0F-92F5-F20D4296AC5C}" type="slidenum">
              <a:rPr lang="en-ID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67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93E9E-CC83-3B28-D533-6FAED7164A06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1825624"/>
            <a:ext cx="11125200" cy="44227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4"/>
            <a:ext cx="2933699" cy="588327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3400" y="365124"/>
            <a:ext cx="8039100" cy="588327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/>
          <p:cNvSpPr/>
          <p:nvPr userDrawn="1"/>
        </p:nvSpPr>
        <p:spPr bwMode="auto"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ID"/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E-Commerce Marketing Plan</a:t>
            </a:r>
            <a:endParaRPr/>
          </a:p>
        </p:txBody>
      </p:sp>
      <p:cxnSp>
        <p:nvCxnSpPr>
          <p:cNvPr id="15" name="Straight Connector 14"/>
          <p:cNvCxnSpPr>
            <a:cxnSpLocks/>
          </p:cNvCxnSpPr>
          <p:nvPr userDrawn="1"/>
        </p:nvCxnSpPr>
        <p:spPr bwMode="auto"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3400" y="1825624"/>
            <a:ext cx="111252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34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486400" cy="442277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3400" y="365125"/>
            <a:ext cx="11128376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3400" y="2505074"/>
            <a:ext cx="5464175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486400" cy="37433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6" name="TextBox 15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1_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" name="Round Same Side Corner Rectangle 8"/>
          <p:cNvSpPr/>
          <p:nvPr userDrawn="1"/>
        </p:nvSpPr>
        <p:spPr bwMode="auto"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ID" sz="2400" b="1"/>
          </a:p>
        </p:txBody>
      </p:sp>
      <p:sp>
        <p:nvSpPr>
          <p:cNvPr id="10" name="TextBox 9"/>
          <p:cNvSpPr txBox="1"/>
          <p:nvPr userDrawn="1"/>
        </p:nvSpPr>
        <p:spPr bwMode="auto"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defRPr/>
            </a:pPr>
            <a:fld id="{40876BFF-1584-4FA6-A406-00684317F9C8}" type="slidenum">
              <a:rPr lang="en-US" sz="1000" b="1">
                <a:solidFill>
                  <a:schemeClr val="bg1"/>
                </a:solidFill>
                <a:latin typeface="Segoe UI"/>
                <a:cs typeface="Segoe UI"/>
              </a:rPr>
              <a:t>‹#›</a:t>
            </a:fld>
            <a:endParaRPr lang="en-US" sz="1000" b="1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defRPr/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  <a:latin typeface="Segoe UI Light"/>
                <a:cs typeface="Segoe UI Light"/>
              </a:rPr>
              <a:t>Employee Benefits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14" imgW="7772400" imgH="10058400" progId="TCLayout.ActiveDocument.1">
                  <p:embed/>
                </p:oleObj>
              </mc:Choice>
              <mc:Fallback>
                <p:oleObj name="oleObj" r:id="rId14" imgW="7772400" imgH="10058400" progId="TCLayout.ActiveDocument.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/>
        </p:nvSpPr>
        <p:spPr bwMode="auto"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defRPr/>
            </a:pPr>
            <a:endParaRPr lang="en-US" sz="4400" b="1" i="0">
              <a:latin typeface="Segoe UI"/>
              <a:ea typeface="+mj-e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 b="1">
          <a:solidFill>
            <a:schemeClr val="tx1"/>
          </a:solidFill>
          <a:latin typeface="Segoe UI"/>
          <a:ea typeface="+mj-ea"/>
          <a:cs typeface="Segoe UI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/>
          <p:cNvSpPr/>
          <p:nvPr/>
        </p:nvSpPr>
        <p:spPr bwMode="auto"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6600" b="1" dirty="0"/>
              <a:t>We are </a:t>
            </a:r>
            <a:r>
              <a:rPr lang="en-US" sz="6600" b="1" dirty="0" err="1"/>
              <a:t>mustrust</a:t>
            </a:r>
            <a:r>
              <a:rPr lang="en-US" sz="6600" b="1" dirty="0"/>
              <a:t>!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8465B8-CB5E-0D37-F372-7E80419BD47F}"/>
              </a:ext>
            </a:extLst>
          </p:cNvPr>
          <p:cNvGrpSpPr/>
          <p:nvPr/>
        </p:nvGrpSpPr>
        <p:grpSpPr>
          <a:xfrm>
            <a:off x="723085" y="2636466"/>
            <a:ext cx="10161930" cy="2240628"/>
            <a:chOff x="723085" y="2636466"/>
            <a:chExt cx="10161930" cy="22406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723085" y="3042306"/>
              <a:ext cx="3600953" cy="142894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4217858" y="3295116"/>
              <a:ext cx="52931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8" name="Picture 2" descr="Rust Logo PNG Vector (SVG) Free Download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>
              <a:off x="5103164" y="2636466"/>
              <a:ext cx="2233159" cy="2240628"/>
            </a:xfrm>
            <a:prstGeom prst="rect">
              <a:avLst/>
            </a:prstGeom>
            <a:noFill/>
          </p:spPr>
        </p:pic>
        <p:pic>
          <p:nvPicPr>
            <p:cNvPr id="9" name="Picture 4" descr="MMU letter logo design in illustration. Vector logo, calligraphy ..."/>
            <p:cNvPicPr>
              <a:picLocks noChangeAspect="1" noChangeArrowheads="1"/>
            </p:cNvPicPr>
            <p:nvPr/>
          </p:nvPicPr>
          <p:blipFill rotWithShape="1">
            <a:blip r:embed="rId7"/>
            <a:srcRect l="18603" t="20961" r="18241" b="20269"/>
            <a:stretch/>
          </p:blipFill>
          <p:spPr bwMode="auto">
            <a:xfrm>
              <a:off x="8651855" y="2698303"/>
              <a:ext cx="2233160" cy="2078061"/>
            </a:xfrm>
            <a:prstGeom prst="rect">
              <a:avLst/>
            </a:prstGeom>
            <a:noFill/>
          </p:spPr>
        </p:pic>
        <p:sp>
          <p:nvSpPr>
            <p:cNvPr id="10" name="文本框 9"/>
            <p:cNvSpPr txBox="1"/>
            <p:nvPr/>
          </p:nvSpPr>
          <p:spPr bwMode="auto">
            <a:xfrm>
              <a:off x="7692317" y="3263426"/>
              <a:ext cx="6035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+</a:t>
              </a:r>
              <a:endParaRPr 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BF0D74F-FF71-A474-0D93-A38E99057F6F}"/>
              </a:ext>
            </a:extLst>
          </p:cNvPr>
          <p:cNvSpPr txBox="1"/>
          <p:nvPr/>
        </p:nvSpPr>
        <p:spPr>
          <a:xfrm>
            <a:off x="3056859" y="5242173"/>
            <a:ext cx="6325771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操作系统原理与设计</a:t>
            </a:r>
            <a:r>
              <a:rPr lang="en-US" altLang="zh-CN" dirty="0">
                <a:latin typeface="+mj-ea"/>
                <a:ea typeface="+mj-ea"/>
              </a:rPr>
              <a:t>(H) </a:t>
            </a:r>
            <a:r>
              <a:rPr lang="zh-CN" altLang="en-US" dirty="0">
                <a:latin typeface="+mj-ea"/>
                <a:ea typeface="+mj-ea"/>
              </a:rPr>
              <a:t>期末答辩 授课教师：邢凯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latin typeface="+mj-ea"/>
                <a:ea typeface="+mj-ea"/>
              </a:rPr>
              <a:t>汇报人：阎昶澍、郭东昊、薄震宇、周翟恩和、王劲博</a:t>
            </a:r>
            <a:endParaRPr lang="en-US" altLang="zh-CN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j-ea"/>
                <a:ea typeface="+mj-ea"/>
              </a:rPr>
              <a:t>2024</a:t>
            </a:r>
            <a:r>
              <a:rPr lang="zh-CN" altLang="en-US" dirty="0">
                <a:latin typeface="+mj-ea"/>
                <a:ea typeface="+mj-ea"/>
              </a:rPr>
              <a:t>年</a:t>
            </a:r>
            <a:r>
              <a:rPr lang="en-US" altLang="zh-CN" dirty="0">
                <a:latin typeface="+mj-ea"/>
                <a:ea typeface="+mj-ea"/>
              </a:rPr>
              <a:t>7</a:t>
            </a:r>
            <a:r>
              <a:rPr lang="zh-CN" altLang="en-US" dirty="0">
                <a:latin typeface="+mj-ea"/>
                <a:ea typeface="+mj-ea"/>
              </a:rPr>
              <a:t>月</a:t>
            </a:r>
            <a:r>
              <a:rPr lang="en-US" altLang="zh-CN" dirty="0">
                <a:latin typeface="+mj-ea"/>
                <a:ea typeface="+mj-ea"/>
              </a:rPr>
              <a:t>6</a:t>
            </a:r>
            <a:r>
              <a:rPr lang="zh-CN" altLang="en-US" dirty="0">
                <a:latin typeface="+mj-ea"/>
                <a:ea typeface="+mj-ea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Title 1"/>
          <p:cNvSpPr txBox="1"/>
          <p:nvPr/>
        </p:nvSpPr>
        <p:spPr bwMode="auto">
          <a:xfrm>
            <a:off x="4242356" y="3013501"/>
            <a:ext cx="3707288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RUST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改写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4236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29338" y="1997298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freertos架构框图">
            <a:extLst>
              <a:ext uri="{FF2B5EF4-FFF2-40B4-BE49-F238E27FC236}">
                <a16:creationId xmlns:a16="http://schemas.microsoft.com/office/drawing/2014/main" id="{2A19AEE0-036C-61B4-45C6-89D8E544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73" y="193183"/>
            <a:ext cx="4967496" cy="617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8002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原始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DEB69-7644-7394-FCD0-54E48DFE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3400" y="2061692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42CE7C-6B60-6B71-E8BE-43A006399792}"/>
              </a:ext>
            </a:extLst>
          </p:cNvPr>
          <p:cNvSpPr txBox="1"/>
          <p:nvPr/>
        </p:nvSpPr>
        <p:spPr>
          <a:xfrm>
            <a:off x="3690783" y="1425783"/>
            <a:ext cx="400000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主目录下</a:t>
            </a:r>
            <a:endParaRPr lang="en-US" altLang="zh-CN" sz="28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FreeRTOS_asm_vector.S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汇编文件，用于定义异常向量和中断处理程序。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list.c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包含了链表数据结构的实现，用于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中的任务管理和内存管理。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我们自己添加的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语言版的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1600" dirty="0">
                <a:solidFill>
                  <a:srgbClr val="43436B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实现，用于可行性验证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queue.c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包含了队列数据结构的实现，用于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中的任务间通信和同步。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startup.S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汇编文件，用于系统启动时的初始化和配置。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tasks.c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包含了任务管理的实现，用于创建、删除和管理任务。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timers.c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包含了定时器管理的实现，用于任务的延时和超时操作。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wrapper.c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include 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所有头文件，结合</a:t>
            </a:r>
            <a:r>
              <a:rPr lang="en-US" altLang="zh-CN" sz="1600" b="0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bindgen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进行链接。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58324-80F1-DACC-ABF7-1682B6054C46}"/>
              </a:ext>
            </a:extLst>
          </p:cNvPr>
          <p:cNvSpPr txBox="1"/>
          <p:nvPr/>
        </p:nvSpPr>
        <p:spPr>
          <a:xfrm>
            <a:off x="7941928" y="1295400"/>
            <a:ext cx="386155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./portable/GCC/ARM_CA53_64_RaspberryPi3/</a:t>
            </a:r>
            <a:r>
              <a:rPr lang="zh-CN" altLang="en-US" sz="20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endParaRPr lang="en-US" altLang="zh-CN" sz="2000" b="1" i="0" dirty="0">
              <a:solidFill>
                <a:srgbClr val="43436B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包含了与</a:t>
            </a:r>
            <a:r>
              <a:rPr lang="en-US" altLang="zh-CN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Raspberry Pi 3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平台相关的端口层实现。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portASM.S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汇编文件，用于平台相关的底层操作。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portmacro.h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头文件，包含了与平台相关的宏定义和类型定义。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b="1" i="0" dirty="0" err="1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MemMang</a:t>
            </a:r>
            <a:r>
              <a:rPr lang="en-US" altLang="zh-CN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/heap_1.c</a:t>
            </a:r>
            <a:r>
              <a:rPr lang="zh-CN" altLang="en-US" sz="1600" b="1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43436B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包含了一个简单的堆内存管理器的实现。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7876504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基本方法与原则</a:t>
            </a:r>
            <a:endParaRPr lang="zh-CN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3496614" y="1487336"/>
            <a:ext cx="5946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基本方法：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将源码的函数进行拆分为各种简单的函数或方法，然后整合</a:t>
            </a:r>
            <a:endParaRPr lang="en-US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sz="1600" b="1" dirty="0">
                <a:latin typeface="+mj-ea"/>
                <a:ea typeface="+mj-ea"/>
              </a:rPr>
              <a:t>改写原则：</a:t>
            </a:r>
            <a:endParaRPr lang="en-US" altLang="zh-CN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zh-CN" sz="1600" dirty="0">
                <a:latin typeface="+mj-ea"/>
                <a:ea typeface="+mj-ea"/>
              </a:rPr>
              <a:t>保留源码中的所有函数，函数的命名相应的改为符合</a:t>
            </a:r>
            <a:r>
              <a:rPr lang="en-US" sz="1600" dirty="0">
                <a:latin typeface="+mj-ea"/>
                <a:ea typeface="+mj-ea"/>
              </a:rPr>
              <a:t>Rust</a:t>
            </a:r>
            <a:r>
              <a:rPr lang="zh-CN" sz="1600" dirty="0">
                <a:latin typeface="+mj-ea"/>
                <a:ea typeface="+mj-ea"/>
              </a:rPr>
              <a:t>命名规范的版本，如“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vInitialiseList</a:t>
            </a:r>
            <a:r>
              <a:rPr lang="zh-CN" sz="1600" dirty="0">
                <a:latin typeface="+mj-ea"/>
                <a:ea typeface="+mj-ea"/>
              </a:rPr>
              <a:t>”改为“</a:t>
            </a:r>
            <a:r>
              <a:rPr lang="en-US" sz="1600" dirty="0" err="1">
                <a:latin typeface="Consolas" panose="020B0609020204030204" pitchFamily="49" charset="0"/>
                <a:ea typeface="+mj-ea"/>
              </a:rPr>
              <a:t>initialize_list</a:t>
            </a:r>
            <a:r>
              <a:rPr lang="zh-CN" sz="1600" dirty="0">
                <a:latin typeface="+mj-ea"/>
                <a:ea typeface="+mj-ea"/>
              </a:rPr>
              <a:t>”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2369C-A2C1-C8B5-D6E3-AC055D97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8" y="1295400"/>
            <a:ext cx="2574539" cy="358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E4A7F-67EB-C8ED-9F47-898727AD2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99"/>
          <a:stretch/>
        </p:blipFill>
        <p:spPr>
          <a:xfrm>
            <a:off x="9442969" y="293832"/>
            <a:ext cx="2127253" cy="627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25C75-FFA2-F4AD-B7F3-806A49BD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51" y="3002711"/>
            <a:ext cx="5747783" cy="279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A44F0D7C-8EF6-40E5-35C9-BEAA16094F64}"/>
              </a:ext>
            </a:extLst>
          </p:cNvPr>
          <p:cNvSpPr/>
          <p:nvPr/>
        </p:nvSpPr>
        <p:spPr>
          <a:xfrm flipV="1">
            <a:off x="1558346" y="4931111"/>
            <a:ext cx="7734149" cy="1357007"/>
          </a:xfrm>
          <a:prstGeom prst="bentArrow">
            <a:avLst>
              <a:gd name="adj1" fmla="val 25000"/>
              <a:gd name="adj2" fmla="val 31752"/>
              <a:gd name="adj3" fmla="val 26898"/>
              <a:gd name="adj4" fmla="val 4527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的相互调用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FCF01-A869-E2B6-7979-538FD9D4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452521"/>
            <a:ext cx="4320000" cy="215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FACD2D-4336-1981-0C27-DABF9820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64" y="1487766"/>
            <a:ext cx="4320000" cy="224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1097F-D9CA-537D-F4AA-D58F83E7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2998036"/>
            <a:ext cx="4320000" cy="219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69EE2C-B154-2D2B-5881-069D6174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64" y="4096983"/>
            <a:ext cx="4320000" cy="254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A006FCE6-D529-6127-8DFD-9307BBEA6BE5}"/>
              </a:ext>
            </a:extLst>
          </p:cNvPr>
          <p:cNvCxnSpPr>
            <a:cxnSpLocks/>
          </p:cNvCxnSpPr>
          <p:nvPr/>
        </p:nvCxnSpPr>
        <p:spPr>
          <a:xfrm>
            <a:off x="5810300" y="628058"/>
            <a:ext cx="0" cy="55216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8">
            <a:extLst>
              <a:ext uri="{FF2B5EF4-FFF2-40B4-BE49-F238E27FC236}">
                <a16:creationId xmlns:a16="http://schemas.microsoft.com/office/drawing/2014/main" id="{36F1401D-FB85-F0C8-0A3D-E6D696D4A1DA}"/>
              </a:ext>
            </a:extLst>
          </p:cNvPr>
          <p:cNvGrpSpPr/>
          <p:nvPr/>
        </p:nvGrpSpPr>
        <p:grpSpPr>
          <a:xfrm>
            <a:off x="5707887" y="1429090"/>
            <a:ext cx="569672" cy="204820"/>
            <a:chOff x="5964215" y="1531583"/>
            <a:chExt cx="621997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椭圆 8">
              <a:extLst>
                <a:ext uri="{FF2B5EF4-FFF2-40B4-BE49-F238E27FC236}">
                  <a16:creationId xmlns:a16="http://schemas.microsoft.com/office/drawing/2014/main" id="{A5D62335-FD36-38B0-7766-3C7F36C4F49E}"/>
                </a:ext>
              </a:extLst>
            </p:cNvPr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2">
              <a:extLst>
                <a:ext uri="{FF2B5EF4-FFF2-40B4-BE49-F238E27FC236}">
                  <a16:creationId xmlns:a16="http://schemas.microsoft.com/office/drawing/2014/main" id="{B0CEFC62-6727-F9E4-D613-432EF064417A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6187848" y="1643400"/>
              <a:ext cx="398364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6809C09A-74E0-C62D-6266-D637F4F5CE22}"/>
              </a:ext>
            </a:extLst>
          </p:cNvPr>
          <p:cNvGrpSpPr/>
          <p:nvPr/>
        </p:nvGrpSpPr>
        <p:grpSpPr>
          <a:xfrm>
            <a:off x="5707889" y="3994573"/>
            <a:ext cx="569670" cy="204820"/>
            <a:chOff x="5964215" y="4790393"/>
            <a:chExt cx="62199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CC8E7032-446D-12DD-2DF6-8461CE784F91}"/>
                </a:ext>
              </a:extLst>
            </p:cNvPr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7" name="直接连接符 14">
              <a:extLst>
                <a:ext uri="{FF2B5EF4-FFF2-40B4-BE49-F238E27FC236}">
                  <a16:creationId xmlns:a16="http://schemas.microsoft.com/office/drawing/2014/main" id="{601E5B84-F17F-549A-CD34-67A603D94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738" y="4902208"/>
              <a:ext cx="396472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0CEE4C4-3472-E9D5-EF9B-CFA442ED156A}"/>
              </a:ext>
            </a:extLst>
          </p:cNvPr>
          <p:cNvGrpSpPr/>
          <p:nvPr/>
        </p:nvGrpSpPr>
        <p:grpSpPr>
          <a:xfrm flipH="1">
            <a:off x="5235551" y="2508890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51DB9E73-A06E-8E4A-C5D0-695B25233911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6">
              <a:extLst>
                <a:ext uri="{FF2B5EF4-FFF2-40B4-BE49-F238E27FC236}">
                  <a16:creationId xmlns:a16="http://schemas.microsoft.com/office/drawing/2014/main" id="{5BBE6B19-35C6-54E1-0F18-B1981047B147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B70C78C3-56A5-569F-5A9A-9F576DA0ECE0}"/>
              </a:ext>
            </a:extLst>
          </p:cNvPr>
          <p:cNvGrpSpPr/>
          <p:nvPr/>
        </p:nvGrpSpPr>
        <p:grpSpPr>
          <a:xfrm flipH="1">
            <a:off x="5238891" y="5267822"/>
            <a:ext cx="673814" cy="204820"/>
            <a:chOff x="5964215" y="3033279"/>
            <a:chExt cx="735705" cy="2236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椭圆 9">
              <a:extLst>
                <a:ext uri="{FF2B5EF4-FFF2-40B4-BE49-F238E27FC236}">
                  <a16:creationId xmlns:a16="http://schemas.microsoft.com/office/drawing/2014/main" id="{72688116-B09C-6DC9-5974-2F0619DD3AFD}"/>
                </a:ext>
              </a:extLst>
            </p:cNvPr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5" name="直接连接符 16">
              <a:extLst>
                <a:ext uri="{FF2B5EF4-FFF2-40B4-BE49-F238E27FC236}">
                  <a16:creationId xmlns:a16="http://schemas.microsoft.com/office/drawing/2014/main" id="{944BF9A9-4EF5-5FCA-9262-C260D8A024D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38" y="3145094"/>
              <a:ext cx="510182" cy="1208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A819EE68-57A5-2636-39D2-0F073EE3A325}"/>
              </a:ext>
            </a:extLst>
          </p:cNvPr>
          <p:cNvSpPr txBox="1">
            <a:spLocks/>
          </p:cNvSpPr>
          <p:nvPr/>
        </p:nvSpPr>
        <p:spPr bwMode="auto">
          <a:xfrm>
            <a:off x="6277559" y="5471211"/>
            <a:ext cx="483065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逐个突破关键点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  <a:p>
            <a:pPr>
              <a:defRPr/>
            </a:pP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为项目可行性提供了坚实保证</a:t>
            </a:r>
          </a:p>
        </p:txBody>
      </p:sp>
    </p:spTree>
    <p:extLst>
      <p:ext uri="{BB962C8B-B14F-4D97-AF65-F5344CB8AC3E}">
        <p14:creationId xmlns:p14="http://schemas.microsoft.com/office/powerpoint/2010/main" val="17034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533400" y="1401879"/>
            <a:ext cx="10290412" cy="336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所有权问题在链表中尤为突出。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链表中的链表项可能会在多个地方被使用，它们在使用完后会被释放，而这会导致链表项的生命周期提前结束。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使用数据结构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将数据包裹，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它能够统计程序的不同地方对某个变量的引用，并且进行计数。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只要存在这样的引用，程序就不会自动释放这个变量，从而确保了变量的有效性。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349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所有权机制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61B5A-7EBA-0379-3FA7-0BC8B64E6FD0}"/>
              </a:ext>
            </a:extLst>
          </p:cNvPr>
          <p:cNvSpPr txBox="1"/>
          <p:nvPr/>
        </p:nvSpPr>
        <p:spPr bwMode="auto">
          <a:xfrm>
            <a:off x="533400" y="1412631"/>
            <a:ext cx="10290412" cy="2531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然而，使用</a:t>
            </a:r>
            <a:r>
              <a:rPr lang="en-US" altLang="zh-CN" dirty="0">
                <a:latin typeface="+mj-ea"/>
                <a:ea typeface="+mj-ea"/>
              </a:rPr>
              <a:t>Arc</a:t>
            </a:r>
            <a:r>
              <a:rPr lang="zh-CN" altLang="en-US" dirty="0">
                <a:latin typeface="+mj-ea"/>
                <a:ea typeface="+mj-ea"/>
              </a:rPr>
              <a:t>包裹数据又会产生新的问题</a:t>
            </a:r>
            <a:r>
              <a:rPr lang="en-US" altLang="zh-CN" dirty="0">
                <a:latin typeface="+mj-ea"/>
                <a:ea typeface="+mj-ea"/>
              </a:rPr>
              <a:t>——</a:t>
            </a:r>
            <a:r>
              <a:rPr lang="zh-CN" altLang="en-US" dirty="0">
                <a:latin typeface="+mj-ea"/>
                <a:ea typeface="+mj-ea"/>
              </a:rPr>
              <a:t>循环引用。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如果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引用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引用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，那么</a:t>
            </a:r>
            <a:r>
              <a:rPr lang="en-US" altLang="zh-CN" dirty="0">
                <a:latin typeface="+mj-ea"/>
                <a:ea typeface="+mj-ea"/>
              </a:rPr>
              <a:t>A</a:t>
            </a:r>
            <a:r>
              <a:rPr lang="zh-CN" altLang="en-US" dirty="0">
                <a:latin typeface="+mj-ea"/>
                <a:ea typeface="+mj-ea"/>
              </a:rPr>
              <a:t>，</a:t>
            </a:r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zh-CN" altLang="en-US" dirty="0">
                <a:latin typeface="+mj-ea"/>
                <a:ea typeface="+mj-ea"/>
              </a:rPr>
              <a:t>就永远无法被释放！</a:t>
            </a:r>
            <a:endParaRPr lang="en-US" altLang="zh-CN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j-ea"/>
                <a:ea typeface="+mj-ea"/>
              </a:rPr>
              <a:t>解决方案：</a:t>
            </a:r>
            <a:endParaRPr lang="en-US" altLang="zh-CN" b="1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引入弱引用</a:t>
            </a:r>
            <a:r>
              <a:rPr lang="en-US" altLang="zh-CN" dirty="0">
                <a:latin typeface="+mj-ea"/>
                <a:ea typeface="+mj-ea"/>
              </a:rPr>
              <a:t>Weak</a:t>
            </a:r>
            <a:r>
              <a:rPr lang="zh-CN" altLang="en-US" dirty="0">
                <a:latin typeface="+mj-ea"/>
                <a:ea typeface="+mj-ea"/>
              </a:rPr>
              <a:t>，它不会增加引用数。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同时，利用</a:t>
            </a:r>
            <a:r>
              <a:rPr lang="en-US" altLang="zh-CN" dirty="0">
                <a:latin typeface="+mj-ea"/>
                <a:ea typeface="+mj-ea"/>
              </a:rPr>
              <a:t>Rust</a:t>
            </a:r>
            <a:r>
              <a:rPr lang="zh-CN" altLang="en-US" dirty="0">
                <a:latin typeface="+mj-ea"/>
                <a:ea typeface="+mj-ea"/>
              </a:rPr>
              <a:t>的</a:t>
            </a:r>
            <a:r>
              <a:rPr lang="en-US" altLang="zh-CN" dirty="0">
                <a:latin typeface="+mj-ea"/>
                <a:ea typeface="+mj-ea"/>
              </a:rPr>
              <a:t>upgrade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+mj-ea"/>
                <a:ea typeface="+mj-ea"/>
              </a:rPr>
              <a:t>downgrade</a:t>
            </a:r>
            <a:r>
              <a:rPr lang="zh-CN" altLang="en-US" dirty="0">
                <a:latin typeface="+mj-ea"/>
                <a:ea typeface="+mj-ea"/>
              </a:rPr>
              <a:t>函数可以实现强引用</a:t>
            </a:r>
            <a:r>
              <a:rPr lang="en-US" altLang="zh-CN" dirty="0">
                <a:latin typeface="+mj-ea"/>
                <a:ea typeface="+mj-ea"/>
              </a:rPr>
              <a:t>Arc</a:t>
            </a:r>
            <a:r>
              <a:rPr lang="zh-CN" altLang="en-US" dirty="0">
                <a:latin typeface="+mj-ea"/>
                <a:ea typeface="+mj-ea"/>
              </a:rPr>
              <a:t>和弱引用</a:t>
            </a:r>
            <a:r>
              <a:rPr lang="en-US" altLang="zh-CN" dirty="0">
                <a:latin typeface="+mj-ea"/>
                <a:ea typeface="+mj-ea"/>
              </a:rPr>
              <a:t>Weak</a:t>
            </a:r>
            <a:r>
              <a:rPr lang="zh-CN" altLang="en-US" dirty="0">
                <a:latin typeface="+mj-ea"/>
                <a:ea typeface="+mj-ea"/>
              </a:rPr>
              <a:t>之间的转换，合理增减变量的引用数。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218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1F1F-FCF1-813D-DBC8-B570B3322302}"/>
              </a:ext>
            </a:extLst>
          </p:cNvPr>
          <p:cNvSpPr txBox="1"/>
          <p:nvPr/>
        </p:nvSpPr>
        <p:spPr bwMode="auto">
          <a:xfrm>
            <a:off x="533400" y="1580785"/>
            <a:ext cx="8154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编译时报错头文件中的</a:t>
            </a:r>
            <a:r>
              <a:rPr lang="en-US" altLang="zh-CN" dirty="0"/>
              <a:t>const</a:t>
            </a:r>
            <a:r>
              <a:rPr lang="zh-CN" altLang="en-US" dirty="0"/>
              <a:t>常量重复定义，如下图。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EF688-7BC2-5066-46E7-5FAD3CB9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8007" y="2184400"/>
            <a:ext cx="7375985" cy="4148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56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Const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常量重复定义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D5EAD1-E25C-7320-F1DC-F9D966D32FB5}"/>
              </a:ext>
            </a:extLst>
          </p:cNvPr>
          <p:cNvSpPr txBox="1"/>
          <p:nvPr/>
        </p:nvSpPr>
        <p:spPr bwMode="auto">
          <a:xfrm>
            <a:off x="533400" y="1631461"/>
            <a:ext cx="85366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解决方案：</a:t>
            </a:r>
            <a:r>
              <a:rPr lang="zh-CN" altLang="en-US" dirty="0"/>
              <a:t>将重复定义的</a:t>
            </a:r>
            <a:r>
              <a:rPr lang="en-US" altLang="zh-CN" dirty="0"/>
              <a:t>const</a:t>
            </a:r>
            <a:r>
              <a:rPr lang="zh-CN" altLang="en-US" dirty="0"/>
              <a:t>常量改成宏定义的形式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7B540-798F-0F77-7675-E87171A6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46509" y="2285009"/>
            <a:ext cx="8698981" cy="379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119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0358718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一部分具有函数功能的宏被忽略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9259B6-9CE7-BC11-8FC6-959A8666149D}"/>
              </a:ext>
            </a:extLst>
          </p:cNvPr>
          <p:cNvSpPr txBox="1"/>
          <p:nvPr/>
        </p:nvSpPr>
        <p:spPr bwMode="auto">
          <a:xfrm>
            <a:off x="533400" y="1285631"/>
            <a:ext cx="81545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在使用</a:t>
            </a:r>
            <a:r>
              <a:rPr lang="en-US" altLang="zh-CN" dirty="0" err="1"/>
              <a:t>bindgen</a:t>
            </a:r>
            <a:r>
              <a:rPr lang="zh-CN" altLang="en-US" dirty="0"/>
              <a:t>时，头文件中的一部分具有函数功能的宏会被忽略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2E03BE-33FD-71D9-A3CF-0751A0746E8F}"/>
              </a:ext>
            </a:extLst>
          </p:cNvPr>
          <p:cNvSpPr txBox="1"/>
          <p:nvPr/>
        </p:nvSpPr>
        <p:spPr bwMode="auto">
          <a:xfrm>
            <a:off x="533400" y="1801505"/>
            <a:ext cx="425195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解决方案：</a:t>
            </a:r>
            <a:endParaRPr lang="en-US" altLang="zh-CN" b="1" dirty="0"/>
          </a:p>
          <a:p>
            <a:pPr lvl="1"/>
            <a:r>
              <a:rPr lang="zh-CN" altLang="en-US" b="1" dirty="0"/>
              <a:t>方案一：</a:t>
            </a:r>
            <a:r>
              <a:rPr lang="zh-CN" altLang="en-US" dirty="0"/>
              <a:t>专门写一个函数来扫描所有头文件，将具有函数功能的宏以</a:t>
            </a:r>
            <a:r>
              <a:rPr lang="en-US" altLang="zh-CN" dirty="0"/>
              <a:t>macro</a:t>
            </a:r>
            <a:r>
              <a:rPr lang="zh-CN" altLang="en-US" dirty="0"/>
              <a:t>的形式追加到</a:t>
            </a:r>
            <a:r>
              <a:rPr lang="en-US" altLang="zh-CN" dirty="0" err="1"/>
              <a:t>bindgen</a:t>
            </a:r>
            <a:r>
              <a:rPr lang="zh-CN" altLang="en-US" dirty="0"/>
              <a:t>末尾</a:t>
            </a:r>
            <a:endParaRPr lang="en-US" altLang="zh-CN" dirty="0"/>
          </a:p>
          <a:p>
            <a:pPr lvl="1"/>
            <a:r>
              <a:rPr lang="zh-CN" altLang="en-US" b="1" dirty="0"/>
              <a:t>方案二：</a:t>
            </a:r>
            <a:r>
              <a:rPr lang="zh-CN" altLang="en-US" dirty="0"/>
              <a:t>手动将所有具有函数功能的宏修改为具有相同名称和功能的函数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CE72B-FDED-4968-2E4E-4650698AE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65"/>
          <a:stretch/>
        </p:blipFill>
        <p:spPr bwMode="auto">
          <a:xfrm>
            <a:off x="5155156" y="2858761"/>
            <a:ext cx="6685505" cy="3138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BE2577-EB7D-567C-569A-272D41CF1AF6}"/>
              </a:ext>
            </a:extLst>
          </p:cNvPr>
          <p:cNvSpPr txBox="1"/>
          <p:nvPr/>
        </p:nvSpPr>
        <p:spPr>
          <a:xfrm>
            <a:off x="6096000" y="1801505"/>
            <a:ext cx="480381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dirty="0"/>
              <a:t>由于这样的宏并不是很多，所以我们选择了</a:t>
            </a:r>
            <a:r>
              <a:rPr lang="zh-CN" altLang="en-US" b="1" dirty="0"/>
              <a:t>方案二</a:t>
            </a:r>
            <a:r>
              <a:rPr lang="zh-CN" altLang="en-US" dirty="0"/>
              <a:t>，下面就是一个修改宏的例子：</a:t>
            </a:r>
          </a:p>
        </p:txBody>
      </p:sp>
    </p:spTree>
    <p:extLst>
      <p:ext uri="{BB962C8B-B14F-4D97-AF65-F5344CB8AC3E}">
        <p14:creationId xmlns:p14="http://schemas.microsoft.com/office/powerpoint/2010/main" val="351568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 bwMode="auto">
          <a:xfrm>
            <a:off x="795378" y="572069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410570" y="1143569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410570" y="1143569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410570" y="1715069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 extrusionOk="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43970" y="1920706"/>
            <a:ext cx="630662" cy="636476"/>
            <a:chOff x="2684463" y="3619500"/>
            <a:chExt cx="344487" cy="347663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2819400" y="3830637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2759075" y="3740149"/>
              <a:ext cx="38100" cy="30162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759075" y="3800475"/>
              <a:ext cx="38100" cy="30162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984500" y="3830637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954338" y="3717925"/>
              <a:ext cx="30162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sp>
        <p:nvSpPr>
          <p:cNvPr id="31" name="Title 1"/>
          <p:cNvSpPr txBox="1"/>
          <p:nvPr/>
        </p:nvSpPr>
        <p:spPr bwMode="auto">
          <a:xfrm>
            <a:off x="1025346" y="3148645"/>
            <a:ext cx="3465001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6000" dirty="0">
                <a:solidFill>
                  <a:schemeClr val="bg1"/>
                </a:solidFill>
                <a:latin typeface="Segoe UI"/>
                <a:cs typeface="Segoe UI"/>
              </a:rPr>
              <a:t>Contents</a:t>
            </a:r>
            <a:endParaRPr sz="5400" dirty="0"/>
          </a:p>
        </p:txBody>
      </p:sp>
      <p:sp>
        <p:nvSpPr>
          <p:cNvPr id="32" name="Title 1"/>
          <p:cNvSpPr txBox="1"/>
          <p:nvPr/>
        </p:nvSpPr>
        <p:spPr bwMode="auto">
          <a:xfrm>
            <a:off x="5612413" y="114356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1</a:t>
            </a:r>
            <a:endParaRPr dirty="0"/>
          </a:p>
        </p:txBody>
      </p:sp>
      <p:sp>
        <p:nvSpPr>
          <p:cNvPr id="33" name="Title 1"/>
          <p:cNvSpPr txBox="1"/>
          <p:nvPr/>
        </p:nvSpPr>
        <p:spPr bwMode="auto">
          <a:xfrm>
            <a:off x="6486998" y="1197426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3200" dirty="0">
                <a:solidFill>
                  <a:schemeClr val="tx2"/>
                </a:solidFill>
                <a:latin typeface="Segoe UI"/>
                <a:cs typeface="Segoe UI"/>
              </a:rPr>
              <a:t>引言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4" name="Title 1"/>
          <p:cNvSpPr txBox="1"/>
          <p:nvPr/>
        </p:nvSpPr>
        <p:spPr bwMode="auto">
          <a:xfrm>
            <a:off x="5609350" y="2292625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2</a:t>
            </a:r>
            <a:endParaRPr dirty="0"/>
          </a:p>
        </p:txBody>
      </p:sp>
      <p:sp>
        <p:nvSpPr>
          <p:cNvPr id="35" name="Title 1"/>
          <p:cNvSpPr txBox="1"/>
          <p:nvPr/>
        </p:nvSpPr>
        <p:spPr bwMode="auto">
          <a:xfrm>
            <a:off x="6486147" y="2298901"/>
            <a:ext cx="240443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Rust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改写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36" name="Title 1"/>
          <p:cNvSpPr txBox="1"/>
          <p:nvPr/>
        </p:nvSpPr>
        <p:spPr bwMode="auto">
          <a:xfrm>
            <a:off x="5609350" y="342388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3</a:t>
            </a:r>
            <a:endParaRPr dirty="0"/>
          </a:p>
        </p:txBody>
      </p:sp>
      <p:sp>
        <p:nvSpPr>
          <p:cNvPr id="37" name="Title 1"/>
          <p:cNvSpPr txBox="1"/>
          <p:nvPr/>
        </p:nvSpPr>
        <p:spPr bwMode="auto">
          <a:xfrm>
            <a:off x="6486147" y="342388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tx2"/>
                </a:solidFill>
                <a:latin typeface="Segoe UI"/>
                <a:cs typeface="Segoe UI"/>
              </a:rPr>
              <a:t>MMU</a:t>
            </a:r>
            <a:r>
              <a:rPr lang="zh-CN" altLang="zh-CN" sz="3200" dirty="0">
                <a:solidFill>
                  <a:schemeClr val="tx2"/>
                </a:solidFill>
                <a:latin typeface="Segoe UI"/>
                <a:cs typeface="Segoe UI"/>
              </a:rPr>
              <a:t>部分</a:t>
            </a:r>
            <a:endParaRPr lang="en-US" altLang="zh-CN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609349" y="1979599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 bwMode="auto">
          <a:xfrm>
            <a:off x="5609349" y="3070512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8630C2-477A-3DCB-E124-791AC7F3A0CD}"/>
              </a:ext>
            </a:extLst>
          </p:cNvPr>
          <p:cNvSpPr txBox="1"/>
          <p:nvPr/>
        </p:nvSpPr>
        <p:spPr bwMode="auto">
          <a:xfrm>
            <a:off x="5609350" y="4452199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i="1" dirty="0">
                <a:solidFill>
                  <a:srgbClr val="105B97"/>
                </a:solidFill>
                <a:latin typeface="Segoe UI"/>
                <a:cs typeface="Segoe UI"/>
              </a:rPr>
              <a:t>4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660AB-BF50-1FE1-6971-698909309D34}"/>
              </a:ext>
            </a:extLst>
          </p:cNvPr>
          <p:cNvSpPr txBox="1"/>
          <p:nvPr/>
        </p:nvSpPr>
        <p:spPr bwMode="auto">
          <a:xfrm>
            <a:off x="6486147" y="4452199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sz="3200" dirty="0">
                <a:solidFill>
                  <a:schemeClr val="tx2"/>
                </a:solidFill>
                <a:latin typeface="Segoe UI"/>
                <a:cs typeface="Segoe UI"/>
              </a:rPr>
              <a:t>交叉编译与上板</a:t>
            </a:r>
            <a:endParaRPr lang="en-US" sz="32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cxnSp>
        <p:nvCxnSpPr>
          <p:cNvPr id="5" name="Straight Connector 44">
            <a:extLst>
              <a:ext uri="{FF2B5EF4-FFF2-40B4-BE49-F238E27FC236}">
                <a16:creationId xmlns:a16="http://schemas.microsoft.com/office/drawing/2014/main" id="{DAEF5943-E732-321B-DBDD-39052AE740DA}"/>
              </a:ext>
            </a:extLst>
          </p:cNvPr>
          <p:cNvCxnSpPr>
            <a:cxnSpLocks/>
          </p:cNvCxnSpPr>
          <p:nvPr/>
        </p:nvCxnSpPr>
        <p:spPr bwMode="auto">
          <a:xfrm>
            <a:off x="5609349" y="4106470"/>
            <a:ext cx="432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6C55BD-BAF2-04F0-D8AD-ED231EDA06F1}"/>
              </a:ext>
            </a:extLst>
          </p:cNvPr>
          <p:cNvSpPr txBox="1"/>
          <p:nvPr/>
        </p:nvSpPr>
        <p:spPr bwMode="auto">
          <a:xfrm>
            <a:off x="533400" y="1658470"/>
            <a:ext cx="9806353" cy="29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2pPr>
          </a:lstStyle>
          <a:p>
            <a:r>
              <a:rPr lang="zh-CN" altLang="en-US" b="1" dirty="0"/>
              <a:t>问题：</a:t>
            </a:r>
            <a:r>
              <a:rPr lang="zh-CN" altLang="en-US" dirty="0"/>
              <a:t>上板时为</a:t>
            </a:r>
            <a:r>
              <a:rPr lang="en-US" dirty="0"/>
              <a:t>no-std</a:t>
            </a:r>
            <a:r>
              <a:rPr lang="zh-CN" altLang="en-US" dirty="0"/>
              <a:t>环境，这意味着不支持</a:t>
            </a:r>
            <a:r>
              <a:rPr lang="en-US" dirty="0"/>
              <a:t>std</a:t>
            </a:r>
            <a:r>
              <a:rPr lang="zh-CN" altLang="en-US" dirty="0"/>
              <a:t>库，而我们的代码中大量使用了</a:t>
            </a:r>
            <a:r>
              <a:rPr lang="en-US" altLang="zh-CN" dirty="0"/>
              <a:t>std</a:t>
            </a:r>
            <a:r>
              <a:rPr lang="zh-CN" altLang="en-US" dirty="0"/>
              <a:t>库的功能。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b="1" dirty="0"/>
              <a:t>解决方案：</a:t>
            </a:r>
            <a:r>
              <a:rPr lang="zh-CN" altLang="en-US" dirty="0"/>
              <a:t>使用</a:t>
            </a:r>
            <a:r>
              <a:rPr lang="en-US" dirty="0"/>
              <a:t>no-std</a:t>
            </a:r>
            <a:r>
              <a:rPr lang="zh-CN" altLang="en-US" dirty="0"/>
              <a:t>环境支持的库如</a:t>
            </a:r>
            <a:r>
              <a:rPr lang="en-US" dirty="0"/>
              <a:t>core</a:t>
            </a:r>
            <a:r>
              <a:rPr lang="zh-CN" altLang="en-US" dirty="0"/>
              <a:t>，</a:t>
            </a:r>
            <a:r>
              <a:rPr lang="en-US" dirty="0" err="1"/>
              <a:t>alloc</a:t>
            </a:r>
            <a:r>
              <a:rPr lang="zh-CN" altLang="en-US" dirty="0"/>
              <a:t>等来替代</a:t>
            </a:r>
            <a:r>
              <a:rPr lang="en-US" dirty="0"/>
              <a:t>std</a:t>
            </a:r>
            <a:r>
              <a:rPr lang="zh-CN" altLang="en-US" dirty="0"/>
              <a:t>：</a:t>
            </a:r>
            <a:endParaRPr lang="en-US" dirty="0"/>
          </a:p>
          <a:p>
            <a:pPr lvl="1"/>
            <a:r>
              <a:rPr lang="en-US" b="1" dirty="0"/>
              <a:t>core</a:t>
            </a:r>
            <a:r>
              <a:rPr lang="zh-CN" altLang="en-US" b="1" dirty="0"/>
              <a:t>：</a:t>
            </a:r>
            <a:r>
              <a:rPr lang="zh-CN" altLang="en-US" dirty="0"/>
              <a:t>核心库，提供</a:t>
            </a:r>
            <a:r>
              <a:rPr lang="en-US" altLang="zh-CN" dirty="0"/>
              <a:t>Rust</a:t>
            </a:r>
            <a:r>
              <a:rPr lang="zh-CN" altLang="en-US" dirty="0"/>
              <a:t>语言的基础设施，如基础数据类型、操作符、宏等</a:t>
            </a:r>
            <a:endParaRPr lang="en-US" dirty="0"/>
          </a:p>
          <a:p>
            <a:pPr lvl="1"/>
            <a:r>
              <a:rPr lang="en-US" b="1" dirty="0" err="1"/>
              <a:t>alloc</a:t>
            </a:r>
            <a:r>
              <a:rPr lang="zh-CN" altLang="en-US" b="1" dirty="0"/>
              <a:t>：</a:t>
            </a:r>
            <a:r>
              <a:rPr lang="zh-CN" altLang="en-US" dirty="0"/>
              <a:t>提供动态内存分配的支持</a:t>
            </a:r>
            <a:endParaRPr lang="en-US" altLang="zh-CN" dirty="0"/>
          </a:p>
          <a:p>
            <a:pPr lvl="1"/>
            <a:r>
              <a:rPr lang="en-US" altLang="zh-CN" b="1" dirty="0" err="1"/>
              <a:t>no_std_async</a:t>
            </a:r>
            <a:r>
              <a:rPr lang="zh-CN" altLang="en-US" b="1" dirty="0"/>
              <a:t>：</a:t>
            </a:r>
            <a:r>
              <a:rPr lang="zh-CN" altLang="en-US" dirty="0"/>
              <a:t>专为</a:t>
            </a:r>
            <a:r>
              <a:rPr lang="en-US" altLang="zh-CN" dirty="0"/>
              <a:t>no-std</a:t>
            </a:r>
            <a:r>
              <a:rPr lang="zh-CN" altLang="en-US" dirty="0"/>
              <a:t>环境设计的异步库，旨在提供不依赖标准库的情况下使用异步编程的能力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7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4830650" cy="889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遇到的困难与解决方案</a:t>
            </a:r>
            <a:b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适配上板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6B97F4-113F-5370-5F0C-846ADA2DF5A8}"/>
              </a:ext>
            </a:extLst>
          </p:cNvPr>
          <p:cNvSpPr txBox="1"/>
          <p:nvPr/>
        </p:nvSpPr>
        <p:spPr>
          <a:xfrm>
            <a:off x="533399" y="1468104"/>
            <a:ext cx="1126103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在代码的具体实现中，我们做了以下替换：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 	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::sync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  			=&gt; core::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fmt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	=&gt; core::cell::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UnsafeCell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::collections::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VecDeque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std::boxed 	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alloc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::boxed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std::mem 			=&gt; core::mem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std::sync::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		=&gt;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synctools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rwlock</a:t>
            </a: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此外，在实现某些功能时，还引入了诸如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core::marker::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PhantomData</a:t>
            </a:r>
            <a:r>
              <a:rPr lang="zh-CN" altLang="en-US" dirty="0">
                <a:latin typeface="+mj-ea"/>
                <a:ea typeface="+mj-ea"/>
              </a:rPr>
              <a:t>等</a:t>
            </a:r>
            <a:r>
              <a:rPr lang="en-US" altLang="zh-CN" dirty="0">
                <a:latin typeface="+mj-ea"/>
                <a:ea typeface="+mj-ea"/>
              </a:rPr>
              <a:t>no-std</a:t>
            </a:r>
            <a:r>
              <a:rPr lang="zh-CN" altLang="en-US" dirty="0">
                <a:latin typeface="+mj-ea"/>
                <a:ea typeface="+mj-ea"/>
              </a:rPr>
              <a:t>环境的库中的内容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8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AC784-A136-387E-B4CD-2562395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5DF3D3-B002-E8A2-110B-B21156170929}"/>
              </a:ext>
            </a:extLst>
          </p:cNvPr>
          <p:cNvSpPr txBox="1"/>
          <p:nvPr/>
        </p:nvSpPr>
        <p:spPr>
          <a:xfrm>
            <a:off x="655093" y="1473958"/>
            <a:ext cx="1017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r>
              <a:rPr lang="zh-CN" altLang="en-US" dirty="0"/>
              <a:t>数据结构定义：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195C08-D154-ACB8-AC5C-539390E02927}"/>
              </a:ext>
            </a:extLst>
          </p:cNvPr>
          <p:cNvSpPr txBox="1"/>
          <p:nvPr/>
        </p:nvSpPr>
        <p:spPr>
          <a:xfrm>
            <a:off x="655094" y="2032166"/>
            <a:ext cx="258625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pPr marL="0" indent="0">
              <a:buNone/>
            </a:pPr>
            <a:r>
              <a:rPr lang="zh-CN" altLang="en-US" b="0" dirty="0"/>
              <a:t>链表项</a:t>
            </a:r>
            <a:endParaRPr lang="en-US" altLang="zh-CN" b="0" dirty="0"/>
          </a:p>
          <a:p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874DDA-18B9-F032-E32A-62B4CCE6F089}"/>
              </a:ext>
            </a:extLst>
          </p:cNvPr>
          <p:cNvSpPr txBox="1"/>
          <p:nvPr/>
        </p:nvSpPr>
        <p:spPr>
          <a:xfrm>
            <a:off x="6096000" y="2021848"/>
            <a:ext cx="25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1pPr>
            <a:lvl2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b="1">
                <a:latin typeface="+mj-ea"/>
                <a:ea typeface="+mj-ea"/>
              </a:defRPr>
            </a:lvl2pPr>
          </a:lstStyle>
          <a:p>
            <a:pPr marL="0" indent="0">
              <a:buNone/>
            </a:pPr>
            <a:r>
              <a:rPr lang="zh-CN" altLang="en-US" b="0" dirty="0"/>
              <a:t>链表</a:t>
            </a:r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C36FB-A7FB-5646-7F5F-F6A8EE36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82" y="2487321"/>
            <a:ext cx="5548706" cy="27942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0F4973-1AAD-361E-06BC-1B786766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50" y="2487321"/>
            <a:ext cx="4987146" cy="2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048B6-B04C-F0FB-6AF7-2280E9B4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E7BCD7-4562-B1B8-FB74-6FC45C0FB920}"/>
              </a:ext>
            </a:extLst>
          </p:cNvPr>
          <p:cNvSpPr txBox="1"/>
          <p:nvPr/>
        </p:nvSpPr>
        <p:spPr>
          <a:xfrm>
            <a:off x="665203" y="1535373"/>
            <a:ext cx="932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首先，为链表项实现一系列基本功能。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右边是</a:t>
            </a:r>
            <a:r>
              <a:rPr lang="zh-CN" altLang="en-US" sz="1800" dirty="0"/>
              <a:t>为链表项定义的一系列方法：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F0F0E-D870-89EE-CC1C-942985A4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6" y="624764"/>
            <a:ext cx="4917545" cy="5377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16AD6F-5719-F582-7948-BBF73EA59743}"/>
              </a:ext>
            </a:extLst>
          </p:cNvPr>
          <p:cNvSpPr txBox="1"/>
          <p:nvPr/>
        </p:nvSpPr>
        <p:spPr>
          <a:xfrm>
            <a:off x="7369792" y="6143823"/>
            <a:ext cx="310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图例：为链表项定义的一系列方法</a:t>
            </a:r>
          </a:p>
        </p:txBody>
      </p:sp>
    </p:spTree>
    <p:extLst>
      <p:ext uri="{BB962C8B-B14F-4D97-AF65-F5344CB8AC3E}">
        <p14:creationId xmlns:p14="http://schemas.microsoft.com/office/powerpoint/2010/main" val="114718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129-34D7-77D7-4A13-195A618C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324D1-3FBF-7F02-B1E5-ED65D6E18A80}"/>
              </a:ext>
            </a:extLst>
          </p:cNvPr>
          <p:cNvSpPr txBox="1"/>
          <p:nvPr/>
        </p:nvSpPr>
        <p:spPr>
          <a:xfrm>
            <a:off x="668740" y="1453487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然后，为链表实现一系列基本功能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37C31C-7D3D-A4FF-6445-BCE89A01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1890215"/>
            <a:ext cx="3438478" cy="464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B84C60-BFDB-A409-EB49-94558EEE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82" y="1207827"/>
            <a:ext cx="5223602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7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9FD16-5221-E42C-CA49-66F867D3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419244-0445-C49C-9FF5-9F1F67F46BD4}"/>
              </a:ext>
            </a:extLst>
          </p:cNvPr>
          <p:cNvSpPr txBox="1"/>
          <p:nvPr/>
        </p:nvSpPr>
        <p:spPr>
          <a:xfrm>
            <a:off x="533400" y="1535373"/>
            <a:ext cx="1054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再实现一些基本的函数，如取得或修改链表项的前后结点，获得或修改链表项的值等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40EE6-2E13-1654-21B7-372F7567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" y="1904705"/>
            <a:ext cx="4137546" cy="4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27F946-C6C3-E701-4F03-6C9952CE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58" y="1904704"/>
            <a:ext cx="4399663" cy="46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4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BA52B-E120-9CF4-6345-BD146555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list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3CB7A-EECF-6099-435B-A28B917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03" y="735843"/>
            <a:ext cx="5396998" cy="5528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B07CC2-D90A-FAE0-393A-C7E19EE50CF8}"/>
              </a:ext>
            </a:extLst>
          </p:cNvPr>
          <p:cNvSpPr txBox="1"/>
          <p:nvPr/>
        </p:nvSpPr>
        <p:spPr>
          <a:xfrm>
            <a:off x="682388" y="1514901"/>
            <a:ext cx="43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最后，调用前面实现的函数或方法来实现</a:t>
            </a:r>
            <a:r>
              <a:rPr lang="en-US" altLang="zh-CN" dirty="0" err="1"/>
              <a:t>list.c</a:t>
            </a:r>
            <a:r>
              <a:rPr lang="zh-CN" altLang="en-US" dirty="0"/>
              <a:t>中的相应的函数即可：</a:t>
            </a:r>
          </a:p>
        </p:txBody>
      </p:sp>
    </p:spTree>
    <p:extLst>
      <p:ext uri="{BB962C8B-B14F-4D97-AF65-F5344CB8AC3E}">
        <p14:creationId xmlns:p14="http://schemas.microsoft.com/office/powerpoint/2010/main" val="250542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685437" name="文本框 255685436"/>
          <p:cNvSpPr txBox="1"/>
          <p:nvPr/>
        </p:nvSpPr>
        <p:spPr bwMode="auto">
          <a:xfrm>
            <a:off x="1446249" y="2270124"/>
            <a:ext cx="9527159" cy="301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模块简介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：FreeRTOS任务管理模块，提供任务的创建、删除、挂起和恢复等操作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核心数据结构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：主要数据结构为</a:t>
            </a:r>
            <a:r>
              <a:rPr sz="2400" b="0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Courier New"/>
              </a:rPr>
              <a:t>TaskControlBlock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，包含任务状态、优先级、名称等字段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sz="2800" b="1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关键特性</a:t>
            </a:r>
            <a:r>
              <a:rPr sz="28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：通过条件编译适应不同配置，提高模块的灵活性和安全性</a:t>
            </a:r>
            <a:r>
              <a:rPr sz="28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72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C25EA20-0879-9307-677D-1BD01B27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5464360" name="文本框 255685436"/>
          <p:cNvSpPr txBox="1"/>
          <p:nvPr/>
        </p:nvSpPr>
        <p:spPr bwMode="auto">
          <a:xfrm>
            <a:off x="796955" y="5101610"/>
            <a:ext cx="9649197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zh-Hans" sz="2800" b="1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条件编译</a:t>
            </a:r>
            <a:endParaRPr lang="zh-Hans" sz="2800" b="0" i="0" u="none" strike="noStrike" cap="none" spc="0" dirty="0">
              <a:solidFill>
                <a:srgbClr val="000000"/>
              </a:solidFill>
              <a:latin typeface="等线 Light"/>
              <a:ea typeface="等线 Light"/>
              <a:cs typeface="等线 Light"/>
            </a:endParaRPr>
          </a:p>
          <a:p>
            <a:pPr marL="394022" indent="-394022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rgbClr val="000000"/>
                </a:solidFill>
                <a:latin typeface="等线 Light"/>
                <a:ea typeface="等线 Light"/>
                <a:cs typeface="等线 Light"/>
              </a:rPr>
              <a:t>C语言预处理指令 -&gt; #[cfg]、#[cfg_attr]等属性宏。</a:t>
            </a:r>
            <a:endParaRPr sz="2800" b="0" i="0" u="none" dirty="0">
              <a:solidFill>
                <a:srgbClr val="000000"/>
              </a:solidFill>
              <a:latin typeface="等线 Light"/>
              <a:ea typeface="等线 Light"/>
              <a:cs typeface="Times New Roman"/>
            </a:endParaRPr>
          </a:p>
        </p:txBody>
      </p:sp>
      <p:pic>
        <p:nvPicPr>
          <p:cNvPr id="839205344" name="图片 83920534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10330" y="1774211"/>
            <a:ext cx="5808624" cy="2676522"/>
          </a:xfrm>
          <a:prstGeom prst="rect">
            <a:avLst/>
          </a:prstGeom>
        </p:spPr>
      </p:pic>
      <p:pic>
        <p:nvPicPr>
          <p:cNvPr id="1275971156" name="图片 127597115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3046" y="1645930"/>
            <a:ext cx="5175249" cy="3105149"/>
          </a:xfrm>
          <a:prstGeom prst="rect">
            <a:avLst/>
          </a:prstGeom>
        </p:spPr>
      </p:pic>
      <p:sp>
        <p:nvSpPr>
          <p:cNvPr id="1328314937" name="箭头: 右 1328314936"/>
          <p:cNvSpPr/>
          <p:nvPr/>
        </p:nvSpPr>
        <p:spPr bwMode="auto">
          <a:xfrm>
            <a:off x="5480082" y="2934673"/>
            <a:ext cx="634998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276D732-34BE-77FA-F2DB-09041290D4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0536056" name="图片 149053605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36709" y="460373"/>
            <a:ext cx="4320289" cy="28987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0EE4C3-AD4C-0C98-105C-A490FD0ECDB9}"/>
              </a:ext>
            </a:extLst>
          </p:cNvPr>
          <p:cNvSpPr txBox="1"/>
          <p:nvPr/>
        </p:nvSpPr>
        <p:spPr bwMode="auto">
          <a:xfrm>
            <a:off x="906498" y="2322648"/>
            <a:ext cx="6311023" cy="2350643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 marL="371993" indent="-371993">
              <a:buFont typeface="Arial"/>
              <a:buChar char="•"/>
              <a:defRPr/>
            </a:pPr>
            <a:r>
              <a:rPr sz="2600" b="1" i="0" u="none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state_list_item</a:t>
            </a:r>
            <a:r>
              <a:rPr sz="260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任务状态列表项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priority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：任务优先级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task_name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：任务名称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stack_pointer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：堆栈指针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71993" indent="-371993">
              <a:buFont typeface="Arial"/>
              <a:buChar char="•"/>
              <a:defRPr/>
            </a:pPr>
            <a:r>
              <a:rPr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stack_length</a:t>
            </a:r>
            <a:r>
              <a:rPr sz="2600" b="0" i="0" u="none" dirty="0" err="1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：堆栈长度</a:t>
            </a:r>
            <a:r>
              <a:rPr sz="2600" b="0" i="0" u="none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Times New Roman"/>
              </a:rPr>
              <a:t>。</a:t>
            </a:r>
            <a:endParaRPr sz="4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53551DF-DDEA-1971-7BBE-1236FA9543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5004951" y="2875002"/>
            <a:ext cx="218209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latin typeface="Segoe UI"/>
                <a:cs typeface="Segoe UI"/>
              </a:rPr>
              <a:t>引言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119738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6628736" name="文本框 599271341"/>
          <p:cNvSpPr txBox="1"/>
          <p:nvPr/>
        </p:nvSpPr>
        <p:spPr bwMode="auto">
          <a:xfrm>
            <a:off x="779497" y="2735397"/>
            <a:ext cx="4667971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删除指定任务。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当前任务：准备删除并调度上下文切换。</a:t>
            </a:r>
            <a:endParaRPr lang="zh-Hans" sz="2600" b="0" i="0" u="none" strike="noStrike" cap="none" spc="0">
              <a:solidFill>
                <a:schemeClr val="tx1"/>
              </a:solidFill>
              <a:latin typeface="等线 Light"/>
              <a:cs typeface="等线 Light"/>
            </a:endParaRPr>
          </a:p>
          <a:p>
            <a:pPr marL="371992" indent="-371992">
              <a:buFont typeface="Arial"/>
              <a:buChar char="•"/>
              <a:defRPr/>
            </a:pPr>
            <a:r>
              <a:rPr lang="zh-Hans" sz="2600" b="0" i="0" u="none" strike="noStrike" cap="none" spc="0">
                <a:solidFill>
                  <a:schemeClr val="tx1"/>
                </a:solidFill>
                <a:latin typeface="等线 Light"/>
                <a:ea typeface="等线 Light"/>
                <a:cs typeface="等线 Light"/>
              </a:rPr>
              <a:t>其他任务：释放任务资源。</a:t>
            </a:r>
            <a:endParaRPr sz="2600">
              <a:latin typeface="等线 Light"/>
              <a:ea typeface="等线 Light"/>
            </a:endParaRPr>
          </a:p>
        </p:txBody>
      </p:sp>
      <p:pic>
        <p:nvPicPr>
          <p:cNvPr id="325906725" name="图片 32590672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24224" y="1231899"/>
            <a:ext cx="6177274" cy="483234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07BE46F-DDEB-6299-EA26-B3AD53276C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改写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关键模块</a:t>
            </a:r>
            <a:b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task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模块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63980" y="3013501"/>
            <a:ext cx="3908737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6000" dirty="0">
                <a:solidFill>
                  <a:schemeClr val="bg1"/>
                </a:solidFill>
                <a:latin typeface="Segoe UI"/>
                <a:cs typeface="Segoe UI"/>
              </a:rPr>
              <a:t>MMU </a:t>
            </a:r>
            <a:r>
              <a:rPr lang="zh-CN" altLang="en-US" sz="6000" dirty="0">
                <a:solidFill>
                  <a:schemeClr val="bg1"/>
                </a:solidFill>
                <a:latin typeface="Segoe UI"/>
                <a:cs typeface="Segoe UI"/>
              </a:rPr>
              <a:t>部分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55578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846334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80330716" name=" 980330715"/>
          <p:cNvSpPr/>
          <p:nvPr/>
        </p:nvSpPr>
        <p:spPr bwMode="auto">
          <a:xfrm>
            <a:off x="1804003" y="2548253"/>
            <a:ext cx="8264004" cy="22863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使用软件模拟，实现了一个简单的内存管理单元(MMU)模拟器,支持虚拟内存、页表管理、TLB加速以及LRU和FIFO两种页面替换策略。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用链表维护内存帧的使用情况,并提供了一系列函数来处理内存访问、页面错误等操作。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zh-Hans" sz="2400" b="0" i="0" u="none" strike="noStrike" cap="none" spc="0" dirty="0">
                <a:solidFill>
                  <a:srgbClr val="000000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/>
              </a:rPr>
              <a:t>运行冒泡排序程序，统计访存时间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6DDAFC9-1287-56CE-C63C-9DD5A4473F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991403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80921023" name="文本框 2"/>
          <p:cNvSpPr txBox="1"/>
          <p:nvPr/>
        </p:nvSpPr>
        <p:spPr bwMode="auto">
          <a:xfrm>
            <a:off x="702859" y="1295399"/>
            <a:ext cx="855750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16155581" name="图片 41615558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11126" y="1163002"/>
            <a:ext cx="6195107" cy="5028246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F8B0878E-D3F0-49B0-050F-39BD663012D3}"/>
              </a:ext>
            </a:extLst>
          </p:cNvPr>
          <p:cNvSpPr/>
          <p:nvPr/>
        </p:nvSpPr>
        <p:spPr bwMode="auto">
          <a:xfrm>
            <a:off x="350874" y="2368507"/>
            <a:ext cx="5528459" cy="22253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address_map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将虚拟地址映射到物理地址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先查找TLB,未命中则访问页表</a:t>
            </a:r>
          </a:p>
          <a:p>
            <a:pPr marL="327936" indent="-327936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页表项无效时,触发页面错误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更新LRU/FIFO链表和TLB</a:t>
            </a:r>
            <a:endParaRPr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496741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0696130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780332060" name="图片 178033205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00750" y="1174749"/>
            <a:ext cx="6301464" cy="520699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154B8755-DBD3-EFB8-E68E-79A48F2337C0}"/>
              </a:ext>
            </a:extLst>
          </p:cNvPr>
          <p:cNvSpPr/>
          <p:nvPr/>
        </p:nvSpPr>
        <p:spPr bwMode="auto">
          <a:xfrm>
            <a:off x="207999" y="1320756"/>
            <a:ext cx="5937970" cy="2340864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pageFault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处理页面错误情况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根据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ReplacementStrategy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选择替换帧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若使用TLB,清除被替换页的TLB条目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将脏页写回磁盘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读入导致页面错误的页到替换帧</a:t>
            </a:r>
          </a:p>
          <a:p>
            <a:pPr marL="394023" marR="0" indent="-3940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更新页表项和LRU/FIFO链表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71118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56797897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265772991" name="图片 12657729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44132" y="1358899"/>
            <a:ext cx="7016105" cy="4387849"/>
          </a:xfrm>
          <a:prstGeom prst="rect">
            <a:avLst/>
          </a:prstGeom>
        </p:spPr>
      </p:pic>
      <p:sp>
        <p:nvSpPr>
          <p:cNvPr id="2" name=" 1">
            <a:extLst>
              <a:ext uri="{FF2B5EF4-FFF2-40B4-BE49-F238E27FC236}">
                <a16:creationId xmlns:a16="http://schemas.microsoft.com/office/drawing/2014/main" id="{2BBD83B7-9074-F455-2C48-E40EF37B9E18}"/>
              </a:ext>
            </a:extLst>
          </p:cNvPr>
          <p:cNvSpPr/>
          <p:nvPr/>
        </p:nvSpPr>
        <p:spPr bwMode="auto">
          <a:xfrm>
            <a:off x="297396" y="2220096"/>
            <a:ext cx="5532058" cy="1798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TLB_search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在TLB中搜索虚拟地址映射</a:t>
            </a:r>
          </a:p>
          <a:p>
            <a:pPr marL="394023" indent="-394023"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找到则更新引用位和脏位</a:t>
            </a:r>
          </a:p>
          <a:p>
            <a:pPr marL="394022" marR="0" indent="-39402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未找到返回</a:t>
            </a:r>
            <a:r>
              <a:rPr lang="en-US" altLang="zh-Hans" sz="26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-1</a:t>
            </a:r>
            <a:r>
              <a:rPr lang="zh-Hans" sz="2800" b="0" i="0" u="none" strike="noStrike" cap="none" spc="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(TLB未命中)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348572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：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关键函数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" name=" 1">
            <a:extLst>
              <a:ext uri="{FF2B5EF4-FFF2-40B4-BE49-F238E27FC236}">
                <a16:creationId xmlns:a16="http://schemas.microsoft.com/office/drawing/2014/main" id="{A5F72573-7C07-558C-6CFD-25C7916968AD}"/>
              </a:ext>
            </a:extLst>
          </p:cNvPr>
          <p:cNvSpPr/>
          <p:nvPr/>
        </p:nvSpPr>
        <p:spPr bwMode="auto">
          <a:xfrm>
            <a:off x="533399" y="1825624"/>
            <a:ext cx="5750169" cy="44227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Hans" sz="2600" b="1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TLB_update</a:t>
            </a:r>
            <a:endParaRPr lang="en-US" altLang="zh-Hans" sz="2600" b="1" dirty="0">
              <a:solidFill>
                <a:srgbClr val="000000"/>
              </a:solidFill>
              <a:latin typeface="Consolas" panose="020B0609020204030204" pitchFamily="49" charset="0"/>
              <a:ea typeface="等线 Light" panose="02010600030101010101" pitchFamily="2" charset="-122"/>
              <a:cs typeface="Times New Roman"/>
            </a:endParaRP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将页号和帧号映射添加到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TLB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优先使用空闲条目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无空闲条目时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，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使用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LRU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替换策略</a:t>
            </a:r>
          </a:p>
          <a:p>
            <a:pPr marL="228600" marR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被替换条目脏位为</a:t>
            </a:r>
            <a:r>
              <a:rPr lang="en-US" altLang="zh-Han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1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，</a:t>
            </a:r>
            <a:r>
              <a:rPr lang="zh-Hans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更新页表项</a:t>
            </a:r>
          </a:p>
        </p:txBody>
      </p:sp>
      <p:pic>
        <p:nvPicPr>
          <p:cNvPr id="1210244922" name="图片 12102449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1473" y="1825624"/>
            <a:ext cx="5127854" cy="4422775"/>
          </a:xfrm>
          <a:prstGeom prst="rect">
            <a:avLst/>
          </a:prstGeom>
          <a:noFill/>
        </p:spPr>
      </p:pic>
      <p:sp>
        <p:nvSpPr>
          <p:cNvPr id="571449463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MMU部分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j-ea"/>
              </a:rPr>
              <a:t>：模拟结果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33E982-9082-35A5-975E-26115B0A19D3}"/>
              </a:ext>
            </a:extLst>
          </p:cNvPr>
          <p:cNvSpPr txBox="1"/>
          <p:nvPr/>
        </p:nvSpPr>
        <p:spPr bwMode="auto">
          <a:xfrm>
            <a:off x="533400" y="1825624"/>
            <a:ext cx="5486400" cy="442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我们实现的</a:t>
            </a: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MMU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取得了非常好的效果。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在快速排序等程序的测试下，命中率均在</a:t>
            </a:r>
            <a:r>
              <a:rPr lang="en-US" altLang="zh-CN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99.9%</a:t>
            </a:r>
            <a:r>
              <a:rPr lang="zh-CN" altLang="en-US" sz="2800" b="1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以上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！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4656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rcRect l="4251" t="311" r="36430" b="2075"/>
          <a:stretch/>
        </p:blipFill>
        <p:spPr bwMode="auto">
          <a:xfrm>
            <a:off x="3838575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 extrusionOk="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/>
          <p:cNvSpPr/>
          <p:nvPr/>
        </p:nvSpPr>
        <p:spPr bwMode="auto">
          <a:xfrm>
            <a:off x="3838575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31" name="Title 1"/>
          <p:cNvSpPr txBox="1"/>
          <p:nvPr/>
        </p:nvSpPr>
        <p:spPr bwMode="auto">
          <a:xfrm>
            <a:off x="4216958" y="3152001"/>
            <a:ext cx="3758083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Segoe UI"/>
                <a:cs typeface="Segoe UI"/>
              </a:rPr>
              <a:t>交叉编译与上板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6348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(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bindgen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方案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332161019" name="图片 13321610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62703" y="142875"/>
            <a:ext cx="2908621" cy="3159124"/>
          </a:xfrm>
          <a:prstGeom prst="rect">
            <a:avLst/>
          </a:prstGeom>
        </p:spPr>
      </p:pic>
      <p:pic>
        <p:nvPicPr>
          <p:cNvPr id="1118251488" name="图片 111825148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4999" y="3619499"/>
            <a:ext cx="11218824" cy="2892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E5138-A026-1533-B84F-CDB43EC91014}"/>
              </a:ext>
            </a:extLst>
          </p:cNvPr>
          <p:cNvSpPr txBox="1"/>
          <p:nvPr/>
        </p:nvSpPr>
        <p:spPr bwMode="auto">
          <a:xfrm>
            <a:off x="700124" y="1952624"/>
            <a:ext cx="6646189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用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wrapper.c</a:t>
            </a:r>
            <a:r>
              <a:rPr sz="2400" b="1" dirty="0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 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include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所有头文件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</a:t>
            </a:r>
            <a:endParaRPr 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再对这一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c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文件进行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bindgen，可以得到干净的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onsolas" panose="020B0609020204030204" pitchFamily="49" charset="0"/>
                <a:ea typeface="等线 Light" panose="02010600030101010101" pitchFamily="2" charset="-122"/>
                <a:cs typeface="Times New Roman"/>
              </a:rPr>
              <a:t>bind.rs</a:t>
            </a:r>
            <a:r>
              <a:rPr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（不会生成调用的库函数</a:t>
            </a:r>
            <a:r>
              <a:rPr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FreeRTOS</a:t>
            </a:r>
            <a:endParaRPr lang="en-US" dirty="0"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功能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丰富：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需求。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源代码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质量：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代码精简、可读性强，易于移植到各种嵌入式平台，对开发者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友好。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版权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“友好”：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的许可证商业友好，允许商业应用和修改，没有版权的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后顾之忧。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67896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endParaRPr lang="en-US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980B9-37F5-4B8C-884E-8E19F6936D19}"/>
              </a:ext>
            </a:extLst>
          </p:cNvPr>
          <p:cNvSpPr txBox="1"/>
          <p:nvPr/>
        </p:nvSpPr>
        <p:spPr bwMode="auto">
          <a:xfrm>
            <a:off x="714963" y="1599849"/>
            <a:ext cx="5664817" cy="3010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还有一点问题</a:t>
            </a:r>
            <a:r>
              <a:rPr lang="en-US" altLang="zh-CN" sz="2400" dirty="0">
                <a:latin typeface="等线 Light"/>
                <a:ea typeface="等线 Light"/>
              </a:rPr>
              <a:t>……</a:t>
            </a:r>
          </a:p>
          <a:p>
            <a:pPr marL="349965" indent="-349965">
              <a:buFont typeface="Arial"/>
              <a:buChar char="•"/>
              <a:defRPr/>
            </a:pPr>
            <a:r>
              <a:rPr lang="en-US" altLang="zh-CN" sz="2400" dirty="0">
                <a:latin typeface="等线 Light"/>
                <a:ea typeface="等线 Light"/>
              </a:rPr>
              <a:t>C </a:t>
            </a:r>
            <a:r>
              <a:rPr lang="zh-CN" altLang="en-US" sz="2400" dirty="0">
                <a:latin typeface="等线 Light"/>
                <a:ea typeface="等线 Light"/>
              </a:rPr>
              <a:t>代码中部分函数以宏的形式定义，</a:t>
            </a:r>
            <a:r>
              <a:rPr lang="en-US" altLang="zh-CN" sz="2400" dirty="0" err="1">
                <a:latin typeface="等线 Light"/>
                <a:ea typeface="等线 Light"/>
              </a:rPr>
              <a:t>bindgen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无法识别这些函数，如右图。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en-US" altLang="zh-CN" sz="2400" dirty="0">
                <a:latin typeface="等线 Light"/>
                <a:ea typeface="等线 Light"/>
              </a:rPr>
              <a:t>Rust </a:t>
            </a:r>
            <a:r>
              <a:rPr lang="zh-CN" altLang="en-US" sz="2400" dirty="0">
                <a:latin typeface="等线 Light"/>
                <a:ea typeface="等线 Light"/>
              </a:rPr>
              <a:t>程序中要调用此类函数则会报错。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解决方案：将需要被调用的宏改写为函数。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48F04-707E-4CED-A4B6-E43C32ED2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25" y="1599849"/>
            <a:ext cx="5560490" cy="2254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49E35-F37C-4AF0-9E5D-F1791487F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72" y="4722449"/>
            <a:ext cx="6051176" cy="23637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62530E5-ED3E-49A9-9065-CA58E0DC7DCF}"/>
              </a:ext>
            </a:extLst>
          </p:cNvPr>
          <p:cNvSpPr/>
          <p:nvPr/>
        </p:nvSpPr>
        <p:spPr>
          <a:xfrm>
            <a:off x="6286089" y="5089550"/>
            <a:ext cx="286871" cy="654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0E9CF7-9E83-46D3-845C-572342402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08" y="5870345"/>
            <a:ext cx="5421434" cy="8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3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（链接）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714964" y="2801121"/>
            <a:ext cx="6143036" cy="134286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为了在不同的架构下运行，需要使用专门的编译器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aarch64-none-elf-gcc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进行链接以生成可作为内核的 </a:t>
            </a:r>
            <a:r>
              <a:rPr lang="en-US" altLang="zh-CN" sz="2400" dirty="0">
                <a:latin typeface="等线 Light"/>
                <a:ea typeface="等线 Light"/>
              </a:rPr>
              <a:t>elf </a:t>
            </a:r>
            <a:r>
              <a:rPr lang="zh-CN" altLang="en-US" sz="2400" dirty="0">
                <a:latin typeface="等线 Light"/>
                <a:ea typeface="等线 Light"/>
              </a:rPr>
              <a:t>文件。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279A4-44E8-4BCB-9ACC-D790238E4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76" y="1671566"/>
            <a:ext cx="4140886" cy="650105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26B4AD7B-ADAF-4369-BBE5-FCD42151BCD8}"/>
              </a:ext>
            </a:extLst>
          </p:cNvPr>
          <p:cNvSpPr txBox="1"/>
          <p:nvPr/>
        </p:nvSpPr>
        <p:spPr bwMode="auto">
          <a:xfrm>
            <a:off x="7134395" y="2295931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altLang="zh-CN" i="1" dirty="0">
                <a:latin typeface="等线 Light"/>
                <a:ea typeface="等线 Light"/>
              </a:rPr>
              <a:t>Cargo </a:t>
            </a:r>
            <a:r>
              <a:rPr lang="zh-CN" altLang="en-US" i="1" dirty="0">
                <a:latin typeface="等线 Light"/>
                <a:ea typeface="等线 Light"/>
              </a:rPr>
              <a:t>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~/.cargo/config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90329-2954-4A15-A807-E27E6EB3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67" y="2801121"/>
            <a:ext cx="3109143" cy="3470417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F51E98DB-DCB0-41D6-B123-DE33DBCBD4C8}"/>
              </a:ext>
            </a:extLst>
          </p:cNvPr>
          <p:cNvSpPr txBox="1"/>
          <p:nvPr/>
        </p:nvSpPr>
        <p:spPr bwMode="auto">
          <a:xfrm>
            <a:off x="7150814" y="6237023"/>
            <a:ext cx="4108048" cy="40504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zh-CN" altLang="en-US" i="1" dirty="0">
                <a:latin typeface="等线 Light"/>
                <a:ea typeface="等线 Light"/>
              </a:rPr>
              <a:t>编译配置文件  </a:t>
            </a:r>
            <a:r>
              <a:rPr lang="en-US" altLang="zh-CN" i="1" dirty="0">
                <a:latin typeface="Consolas" panose="020B0609020204030204" pitchFamily="49" charset="0"/>
                <a:ea typeface="等线 Light"/>
              </a:rPr>
              <a:t>build.rs</a:t>
            </a:r>
            <a:endParaRPr lang="en-US" i="1" dirty="0">
              <a:latin typeface="Consolas" panose="020B0609020204030204" pitchFamily="49" charset="0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8404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89739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编译成功后生成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编写运行脚本使用 </a:t>
            </a:r>
            <a:r>
              <a:rPr lang="en-US" altLang="zh-CN" sz="2400" dirty="0">
                <a:latin typeface="等线 Light"/>
                <a:ea typeface="等线 Light"/>
              </a:rPr>
              <a:t>QEMU </a:t>
            </a:r>
            <a:r>
              <a:rPr lang="zh-CN" altLang="en-US" sz="2400" dirty="0">
                <a:latin typeface="等线 Light"/>
                <a:ea typeface="等线 Light"/>
              </a:rPr>
              <a:t>运行：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FreeRTOS.elf</a:t>
            </a:r>
            <a:endParaRPr lang="en-US" altLang="zh-CN" sz="2400" b="0" dirty="0">
              <a:solidFill>
                <a:srgbClr val="98C379"/>
              </a:solidFill>
              <a:effectLst/>
              <a:latin typeface="Consolas" panose="020B0609020204030204" pitchFamily="49" charset="0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endParaRPr lang="en-US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由于运行过程中出现 </a:t>
            </a:r>
            <a:r>
              <a:rPr lang="en-US" altLang="zh-CN" sz="2400" dirty="0">
                <a:latin typeface="等线 Light"/>
                <a:ea typeface="等线 Light"/>
              </a:rPr>
              <a:t>panic </a:t>
            </a:r>
            <a:r>
              <a:rPr lang="zh-CN" altLang="en-US" sz="2400" dirty="0">
                <a:latin typeface="等线 Light"/>
                <a:ea typeface="等线 Light"/>
              </a:rPr>
              <a:t>会导致宕机，且难以使用输出中间值的方式进行调试，为了定位错误出现的位置，需要使用 </a:t>
            </a:r>
            <a:r>
              <a:rPr lang="en-US" altLang="zh-CN" sz="2400" dirty="0" err="1">
                <a:latin typeface="等线 Light"/>
                <a:ea typeface="等线 Light"/>
              </a:rPr>
              <a:t>gdb-multiarch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调试工具。</a:t>
            </a:r>
            <a:endParaRPr lang="en-US" sz="2400" dirty="0">
              <a:latin typeface="等线 Light"/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09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2024243"/>
            <a:ext cx="11172236" cy="2536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首先在使用调试模式运行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QEMU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：</a:t>
            </a:r>
            <a:endParaRPr lang="en-US" altLang="zh-CN" sz="2400" dirty="0">
              <a:latin typeface="Consolas" panose="020B0609020204030204" pitchFamily="49" charset="0"/>
              <a:ea typeface="等线 Light"/>
            </a:endParaRPr>
          </a:p>
          <a:p>
            <a:pPr marL="807165" lvl="1" indent="-349965">
              <a:buFont typeface="Arial"/>
              <a:buChar char="•"/>
              <a:defRPr/>
            </a:pPr>
            <a:r>
              <a:rPr lang="en-US" altLang="zh-CN" sz="2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qemu-system-aarch64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raspi3b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1024M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-serial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mon:stdio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24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nographic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-kernel</a:t>
            </a:r>
            <a:r>
              <a:rPr lang="en-US" altLang="zh-CN" sz="2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build/</a:t>
            </a:r>
            <a:r>
              <a:rPr lang="en-US" altLang="zh-CN" sz="24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FreeRTOS.elf</a:t>
            </a:r>
            <a:r>
              <a:rPr lang="en-US" altLang="zh-CN" sz="2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–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98C37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–S</a:t>
            </a:r>
            <a:endParaRPr lang="en-US" altLang="zh-CN" sz="2400" b="1" dirty="0">
              <a:solidFill>
                <a:srgbClr val="ABB2BF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此时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QEMU</a:t>
            </a:r>
            <a:r>
              <a:rPr lang="en-US" altLang="zh-CN" sz="2400" dirty="0">
                <a:latin typeface="Consolig" panose="020B0609020204030204"/>
                <a:ea typeface="等线 Light"/>
              </a:rPr>
              <a:t>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会打开端口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1234</a:t>
            </a:r>
            <a:r>
              <a:rPr lang="en-US" altLang="zh-CN" sz="2400" dirty="0">
                <a:latin typeface="Consolig" panose="020B0609020204030204"/>
                <a:ea typeface="等线 Light"/>
              </a:rPr>
              <a:t>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供调试工具访问。</a:t>
            </a:r>
            <a:endParaRPr lang="en-US" altLang="zh-CN" sz="2400" dirty="0">
              <a:latin typeface="Consolig" panose="020B0609020204030204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运行 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gdb-multiarch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 build/</a:t>
            </a:r>
            <a:r>
              <a:rPr lang="en-US" altLang="zh-CN" sz="2400" dirty="0" err="1">
                <a:latin typeface="Consolas" panose="020B0609020204030204" pitchFamily="49" charset="0"/>
                <a:ea typeface="等线 Light"/>
              </a:rPr>
              <a:t>FreeRTOS.elf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。</a:t>
            </a:r>
            <a:endParaRPr lang="en-US" altLang="zh-CN" sz="2400" dirty="0">
              <a:latin typeface="Consolig" panose="020B0609020204030204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Consolig" panose="020B0609020204030204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target remote:1234 </a:t>
            </a:r>
            <a:r>
              <a:rPr lang="zh-CN" altLang="en-US" sz="2400" dirty="0">
                <a:latin typeface="Consolig" panose="020B0609020204030204"/>
                <a:ea typeface="等线 Light"/>
              </a:rPr>
              <a:t>即可启动调试。</a:t>
            </a:r>
            <a:endParaRPr lang="en-US" sz="2400" dirty="0">
              <a:latin typeface="Consolig" panose="020B0609020204030204"/>
              <a:ea typeface="等线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D0F55-541E-4DDF-8B29-C752323C9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54" y="4723001"/>
            <a:ext cx="6144088" cy="14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32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7355" name="标题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0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交叉编译与上板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（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QEMU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模拟与调试）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2D4B3-8B8A-484A-9055-58CBC1036385}"/>
              </a:ext>
            </a:extLst>
          </p:cNvPr>
          <p:cNvSpPr txBox="1"/>
          <p:nvPr/>
        </p:nvSpPr>
        <p:spPr bwMode="auto">
          <a:xfrm>
            <a:off x="509880" y="1789979"/>
            <a:ext cx="4411607" cy="384393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输入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</a:t>
            </a:r>
            <a:r>
              <a:rPr lang="en-US" altLang="zh-CN" sz="2400" dirty="0">
                <a:latin typeface="等线 Light"/>
                <a:ea typeface="等线 Light"/>
              </a:rPr>
              <a:t> </a:t>
            </a:r>
            <a:r>
              <a:rPr lang="zh-CN" altLang="en-US" sz="2400" dirty="0">
                <a:latin typeface="等线 Light"/>
                <a:ea typeface="等线 Light"/>
              </a:rPr>
              <a:t>加步数可以执行指定的步长。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例如 </a:t>
            </a:r>
            <a:r>
              <a:rPr lang="en-US" altLang="zh-CN" sz="2400" dirty="0">
                <a:latin typeface="Consolas" panose="020B0609020204030204" pitchFamily="49" charset="0"/>
                <a:ea typeface="等线 Light"/>
              </a:rPr>
              <a:t>s 100 </a:t>
            </a:r>
            <a:r>
              <a:rPr lang="zh-CN" altLang="en-US" sz="2400" dirty="0">
                <a:latin typeface="等线 Light"/>
                <a:ea typeface="等线 Light"/>
              </a:rPr>
              <a:t>可以往后运行 </a:t>
            </a:r>
            <a:r>
              <a:rPr lang="en-US" altLang="zh-CN" sz="2400" dirty="0">
                <a:latin typeface="等线 Light"/>
                <a:ea typeface="等线 Light"/>
              </a:rPr>
              <a:t>100 </a:t>
            </a:r>
            <a:r>
              <a:rPr lang="zh-CN" altLang="en-US" sz="2400" dirty="0">
                <a:latin typeface="等线 Light"/>
                <a:ea typeface="等线 Light"/>
              </a:rPr>
              <a:t>步。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以此可以找到宕机的位置，从而进一步在宕机的位置附近找到导致宕机的代码。</a:t>
            </a:r>
            <a:endParaRPr lang="en-US" altLang="zh-CN" sz="2400" dirty="0">
              <a:latin typeface="等线 Light"/>
              <a:ea typeface="等线 Light"/>
            </a:endParaRPr>
          </a:p>
          <a:p>
            <a:pPr marL="349965" indent="-349965">
              <a:buFont typeface="Arial"/>
              <a:buChar char="•"/>
              <a:defRPr/>
            </a:pPr>
            <a:r>
              <a:rPr lang="zh-CN" altLang="en-US" sz="2400" dirty="0">
                <a:latin typeface="等线 Light"/>
                <a:ea typeface="等线 Light"/>
              </a:rPr>
              <a:t>最后根据这些信息对导致宕机的代码进行修改。</a:t>
            </a:r>
            <a:endParaRPr lang="en-US" sz="2400" dirty="0">
              <a:latin typeface="等线 Light"/>
              <a:ea typeface="等线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CCD34-2DD6-44AE-82D7-49D20FD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87" y="1900517"/>
            <a:ext cx="6432311" cy="36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77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整体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测试结果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/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为了验证操作系统的有效性，我们编写了以下的测试任务：</a:t>
                </a:r>
                <a:endParaRPr lang="en-US" altLang="zh-CN" sz="2800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en-US" altLang="zh-CN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MMU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的测试程序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TaskA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计时器程序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TaskB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循环输出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Never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Gonna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 Give You Up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副歌歌词的程序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TaskC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  <a:p>
                <a:pPr marL="192024" indent="-192024" defTabSz="768096">
                  <a:lnSpc>
                    <a:spcPct val="90000"/>
                  </a:lnSpc>
                  <a:spcBef>
                    <a:spcPts val="840"/>
                  </a:spcBef>
                  <a:buFont typeface="Arial"/>
                  <a:buChar char="•"/>
                  <a:defRPr/>
                </a:pP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计算</a:t>
                </a:r>
                <a14:m>
                  <m:oMath xmlns:m="http://schemas.openxmlformats.org/officeDocument/2006/math">
                    <m:r>
                      <a:rPr lang="el-GR" altLang="zh-CN" sz="3000" b="1" i="1">
                        <a:latin typeface="等线 Light" panose="02010600030101010101" pitchFamily="2" charset="-122"/>
                        <a:ea typeface="等线 Light" panose="02010600030101010101" pitchFamily="2" charset="-122"/>
                        <a:cs typeface="Calibri"/>
                      </a:rPr>
                      <m:t>𝝅</m:t>
                    </m:r>
                    <m:r>
                      <a:rPr lang="zh-CN" altLang="en-US" sz="3000">
                        <a:latin typeface="等线 Light" panose="02010600030101010101" pitchFamily="2" charset="-122"/>
                        <a:ea typeface="等线 Light" panose="02010600030101010101" pitchFamily="2" charset="-122"/>
                        <a:cs typeface="Calibri"/>
                      </a:rPr>
                      <m:t>的</m:t>
                    </m:r>
                  </m:oMath>
                </a14:m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前</a:t>
                </a:r>
                <a:r>
                  <a:rPr lang="en-US" altLang="zh-CN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10,000</a:t>
                </a:r>
                <a:r>
                  <a:rPr lang="zh-CN" altLang="en-US" sz="2800" dirty="0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位的程序</a:t>
                </a:r>
                <a:r>
                  <a:rPr lang="en-US" altLang="zh-CN" sz="2800" b="1" dirty="0" err="1">
                    <a:latin typeface="等线 Light" panose="02010600030101010101" pitchFamily="2" charset="-122"/>
                    <a:ea typeface="等线 Light" panose="02010600030101010101" pitchFamily="2" charset="-122"/>
                    <a:cs typeface="Calibri"/>
                  </a:rPr>
                  <a:t>TaskD</a:t>
                </a:r>
                <a:endParaRPr lang="en-US" altLang="zh-CN" sz="2800" b="1" dirty="0">
                  <a:latin typeface="等线 Light" panose="02010600030101010101" pitchFamily="2" charset="-122"/>
                  <a:ea typeface="等线 Light" panose="02010600030101010101" pitchFamily="2" charset="-122"/>
                  <a:cs typeface="Calibri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377543-9A2A-FDC7-C1F8-8C0E60A0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5985" y="2002652"/>
                <a:ext cx="4628801" cy="3731435"/>
              </a:xfrm>
              <a:prstGeom prst="rect">
                <a:avLst/>
              </a:prstGeom>
              <a:blipFill>
                <a:blip r:embed="rId3"/>
                <a:stretch>
                  <a:fillRect l="-2108" t="-2614" r="-3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E554B268-A0BB-1797-6589-7ED77821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6" y="1825624"/>
            <a:ext cx="4508259" cy="787539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CB0855F5-7BDB-734A-23AB-F429409FA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747946"/>
            <a:ext cx="3186572" cy="35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0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730994" name="标题 1"/>
          <p:cNvSpPr>
            <a:spLocks noGrp="1"/>
          </p:cNvSpPr>
          <p:nvPr>
            <p:ph type="title"/>
          </p:nvPr>
        </p:nvSpPr>
        <p:spPr bwMode="auto">
          <a:xfrm>
            <a:off x="533400" y="406400"/>
            <a:ext cx="11125200" cy="88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altLang="en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整体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测试结果</a:t>
            </a:r>
          </a:p>
        </p:txBody>
      </p:sp>
      <p:sp>
        <p:nvSpPr>
          <p:cNvPr id="1839168129" name="文本框 2"/>
          <p:cNvSpPr txBox="1"/>
          <p:nvPr/>
        </p:nvSpPr>
        <p:spPr bwMode="auto">
          <a:xfrm>
            <a:off x="702859" y="1295399"/>
            <a:ext cx="8557506" cy="36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377543-9A2A-FDC7-C1F8-8C0E60A0FE78}"/>
              </a:ext>
            </a:extLst>
          </p:cNvPr>
          <p:cNvSpPr txBox="1"/>
          <p:nvPr/>
        </p:nvSpPr>
        <p:spPr bwMode="auto">
          <a:xfrm>
            <a:off x="702859" y="3129193"/>
            <a:ext cx="4628801" cy="3731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2024" indent="-192024" defTabSz="768096">
              <a:lnSpc>
                <a:spcPct val="90000"/>
              </a:lnSpc>
              <a:spcBef>
                <a:spcPts val="840"/>
              </a:spcBef>
              <a:buFont typeface="Arial"/>
              <a:buChar char="•"/>
              <a:defRPr/>
            </a:pP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  <a:cs typeface="Calibri"/>
              </a:rPr>
              <a:t>所有的任务井然有序地运行，操作系统一切正常。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  <a:cs typeface="Calibri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C54DEF0-5CD9-F5DF-16F6-AB0B847BE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5"/>
          <a:stretch/>
        </p:blipFill>
        <p:spPr>
          <a:xfrm>
            <a:off x="6374330" y="688697"/>
            <a:ext cx="5284270" cy="57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0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3" imgW="7772400" imgH="10058400" progId="TCLayout.ActiveDocument.1">
                  <p:embed/>
                </p:oleObj>
              </mc:Choice>
              <mc:Fallback>
                <p:oleObj name="oleObj" r:id="rId3" imgW="7772400" imgH="10058400" progId="TCLayout.ActiveDocument.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l="13460" r="13700" b="8888"/>
          <a:stretch/>
        </p:blipFill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/>
          <p:cNvSpPr/>
          <p:nvPr/>
        </p:nvSpPr>
        <p:spPr bwMode="auto"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 extrusionOk="0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 txBox="1"/>
          <p:nvPr/>
        </p:nvSpPr>
        <p:spPr bwMode="auto">
          <a:xfrm>
            <a:off x="3878468" y="1905405"/>
            <a:ext cx="3266870" cy="24375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Georgia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8800" dirty="0">
                <a:solidFill>
                  <a:schemeClr val="bg1"/>
                </a:solidFill>
                <a:latin typeface="Segoe UI"/>
                <a:cs typeface="Segoe UI"/>
              </a:rPr>
              <a:t>Thank You</a:t>
            </a:r>
            <a:endParaRPr dirty="0"/>
          </a:p>
        </p:txBody>
      </p:sp>
      <p:sp>
        <p:nvSpPr>
          <p:cNvPr id="26" name="Freeform 25"/>
          <p:cNvSpPr/>
          <p:nvPr/>
        </p:nvSpPr>
        <p:spPr bwMode="auto">
          <a:xfrm>
            <a:off x="0" y="2001435"/>
            <a:ext cx="2982685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 extrusionOk="0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2400" b="1"/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 bwMode="auto"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/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2" name="Oval 166"/>
            <p:cNvSpPr>
              <a:spLocks noChangeArrowheads="1"/>
            </p:cNvSpPr>
            <p:nvPr/>
          </p:nvSpPr>
          <p:spPr bwMode="auto">
            <a:xfrm>
              <a:off x="4733925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3" name="Oval 167"/>
            <p:cNvSpPr>
              <a:spLocks noChangeArrowheads="1"/>
            </p:cNvSpPr>
            <p:nvPr/>
          </p:nvSpPr>
          <p:spPr bwMode="auto">
            <a:xfrm>
              <a:off x="4433888" y="2955925"/>
              <a:ext cx="30162" cy="30162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 extrusionOk="0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5" name="Freeform 169"/>
            <p:cNvSpPr/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 extrusionOk="0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  <p:sp>
          <p:nvSpPr>
            <p:cNvPr id="36" name="Freeform 170"/>
            <p:cNvSpPr/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 extrusionOk="0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/>
            </a:p>
          </p:txBody>
        </p:sp>
      </p:grpSp>
      <p:cxnSp>
        <p:nvCxnSpPr>
          <p:cNvPr id="37" name="Straight Connector 36"/>
          <p:cNvCxnSpPr>
            <a:cxnSpLocks/>
          </p:cNvCxnSpPr>
          <p:nvPr/>
        </p:nvCxnSpPr>
        <p:spPr bwMode="auto"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引言</a:t>
            </a:r>
            <a:r>
              <a:rPr lang="en-US" altLang="zh-CN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——</a:t>
            </a:r>
            <a:r>
              <a:rPr lang="zh-CN" altLang="en-US" sz="27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项目背景</a:t>
            </a:r>
            <a:b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</a:b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Rust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Hans"/>
            </a:defPPr>
            <a:lvl1pPr marL="285750" indent="-28575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400" b="0" kern="120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altLang="zh-CN" dirty="0"/>
              <a:t>Rust </a:t>
            </a:r>
            <a:r>
              <a:rPr lang="zh-CN" altLang="en-US" dirty="0"/>
              <a:t>是一门系统级别的编程语言，它</a:t>
            </a:r>
            <a:r>
              <a:rPr lang="zh-CN" altLang="en-US"/>
              <a:t>旨在解决</a:t>
            </a:r>
            <a:r>
              <a:rPr lang="en-US" altLang="zh-CN" dirty="0"/>
              <a:t>C/C++</a:t>
            </a:r>
            <a:r>
              <a:rPr lang="zh-CN" altLang="en-US" dirty="0"/>
              <a:t>等语言在系统级编程中常见的安全性和并发性等问题。</a:t>
            </a:r>
          </a:p>
          <a:p>
            <a:endParaRPr lang="zh-CN" altLang="en-US" dirty="0"/>
          </a:p>
          <a:p>
            <a:r>
              <a:rPr lang="zh-CN" altLang="en-US" dirty="0"/>
              <a:t>传统的系统级</a:t>
            </a:r>
            <a:r>
              <a:rPr lang="zh-CN" altLang="en-US"/>
              <a:t>编程语言如</a:t>
            </a:r>
            <a:r>
              <a:rPr lang="en-US" altLang="zh-CN" dirty="0"/>
              <a:t>C/C++</a:t>
            </a:r>
            <a:r>
              <a:rPr lang="zh-CN" altLang="en-US" dirty="0"/>
              <a:t>在处理内存安全性和并发性时存在许多挑战，如空指针、数据竞争等问题</a:t>
            </a:r>
            <a:r>
              <a:rPr lang="zh-CN" altLang="en-US"/>
              <a:t>。而</a:t>
            </a:r>
            <a:r>
              <a:rPr lang="en-US" altLang="zh-CN" dirty="0"/>
              <a:t>Rust</a:t>
            </a:r>
            <a:r>
              <a:rPr lang="zh-CN" altLang="en-US" dirty="0"/>
              <a:t>的设计目标之一是通过强大的类型系统和所有权机制解决这些问题，提高代码的安全性和</a:t>
            </a:r>
            <a:r>
              <a:rPr lang="zh-CN" altLang="en-US"/>
              <a:t>可靠性。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644F3C-3971-B246-A508-6DEAE3788DE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644F3C-3971-B246-A508-6DEAE3788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2FC832B-262B-0045-9A84-CB48A3F0CD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6B03E70-A7B4-C941-91C0-B005DFA993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8" r="11590"/>
          <a:stretch>
            <a:fillRect/>
          </a:stretch>
        </p:blipFill>
        <p:spPr>
          <a:xfrm>
            <a:off x="533400" y="577516"/>
            <a:ext cx="3984951" cy="6280484"/>
          </a:xfrm>
          <a:custGeom>
            <a:avLst/>
            <a:gdLst>
              <a:gd name="connsiteX0" fmla="*/ 440058 w 3984951"/>
              <a:gd name="connsiteY0" fmla="*/ 0 h 6280484"/>
              <a:gd name="connsiteX1" fmla="*/ 3544893 w 3984951"/>
              <a:gd name="connsiteY1" fmla="*/ 0 h 6280484"/>
              <a:gd name="connsiteX2" fmla="*/ 3984951 w 3984951"/>
              <a:gd name="connsiteY2" fmla="*/ 440058 h 6280484"/>
              <a:gd name="connsiteX3" fmla="*/ 3984951 w 3984951"/>
              <a:gd name="connsiteY3" fmla="*/ 6280484 h 6280484"/>
              <a:gd name="connsiteX4" fmla="*/ 0 w 3984951"/>
              <a:gd name="connsiteY4" fmla="*/ 6280484 h 6280484"/>
              <a:gd name="connsiteX5" fmla="*/ 0 w 3984951"/>
              <a:gd name="connsiteY5" fmla="*/ 440058 h 6280484"/>
              <a:gd name="connsiteX6" fmla="*/ 440058 w 3984951"/>
              <a:gd name="connsiteY6" fmla="*/ 0 h 62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951" h="6280484">
                <a:moveTo>
                  <a:pt x="440058" y="0"/>
                </a:moveTo>
                <a:lnTo>
                  <a:pt x="3544893" y="0"/>
                </a:lnTo>
                <a:cubicBezTo>
                  <a:pt x="3787930" y="0"/>
                  <a:pt x="3984951" y="197021"/>
                  <a:pt x="3984951" y="440058"/>
                </a:cubicBezTo>
                <a:lnTo>
                  <a:pt x="3984951" y="6280484"/>
                </a:lnTo>
                <a:lnTo>
                  <a:pt x="0" y="6280484"/>
                </a:lnTo>
                <a:lnTo>
                  <a:pt x="0" y="440058"/>
                </a:lnTo>
                <a:cubicBezTo>
                  <a:pt x="0" y="197021"/>
                  <a:pt x="197021" y="0"/>
                  <a:pt x="440058" y="0"/>
                </a:cubicBezTo>
                <a:close/>
              </a:path>
            </a:pathLst>
          </a:cu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E12DAF-15F0-8345-86E8-9609C6236D69}"/>
              </a:ext>
            </a:extLst>
          </p:cNvPr>
          <p:cNvSpPr/>
          <p:nvPr/>
        </p:nvSpPr>
        <p:spPr>
          <a:xfrm>
            <a:off x="5061912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02E6FB-4036-3246-95E3-D2C9EDFC0C50}"/>
              </a:ext>
            </a:extLst>
          </p:cNvPr>
          <p:cNvSpPr/>
          <p:nvPr/>
        </p:nvSpPr>
        <p:spPr>
          <a:xfrm>
            <a:off x="5061912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89F0E56-B602-C54F-9D19-077D7956E697}"/>
              </a:ext>
            </a:extLst>
          </p:cNvPr>
          <p:cNvSpPr/>
          <p:nvPr/>
        </p:nvSpPr>
        <p:spPr>
          <a:xfrm>
            <a:off x="533400" y="577516"/>
            <a:ext cx="3984951" cy="6280484"/>
          </a:xfrm>
          <a:prstGeom prst="round2SameRect">
            <a:avLst>
              <a:gd name="adj1" fmla="val 11043"/>
              <a:gd name="adj2" fmla="val 0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82E3-0CE6-B948-8C59-7C39E524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09" y="2290552"/>
            <a:ext cx="3342684" cy="1218795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br>
              <a:rPr lang="en-US" altLang="zh-CN" sz="40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</a:rPr>
              <a:t>用 </a:t>
            </a:r>
            <a:r>
              <a:rPr lang="en-US" altLang="zh-CN" sz="2400" dirty="0">
                <a:solidFill>
                  <a:schemeClr val="bg1"/>
                </a:solidFill>
              </a:rPr>
              <a:t>Rust </a:t>
            </a:r>
            <a:r>
              <a:rPr lang="zh-CN" altLang="en-US" sz="2400" dirty="0">
                <a:solidFill>
                  <a:schemeClr val="bg1"/>
                </a:solidFill>
              </a:rPr>
              <a:t>改写 </a:t>
            </a:r>
            <a:r>
              <a:rPr lang="en-US" altLang="zh-CN" sz="2400" dirty="0" err="1">
                <a:solidFill>
                  <a:schemeClr val="bg1"/>
                </a:solidFill>
              </a:rPr>
              <a:t>FreeRTOS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并支持 </a:t>
            </a:r>
            <a:r>
              <a:rPr lang="en-US" altLang="zh-CN" sz="2400" dirty="0">
                <a:solidFill>
                  <a:schemeClr val="bg1"/>
                </a:solidFill>
              </a:rPr>
              <a:t>MMU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1AFD5A-A0A3-9B4B-8910-16FE1C651A58}"/>
              </a:ext>
            </a:extLst>
          </p:cNvPr>
          <p:cNvSpPr/>
          <p:nvPr/>
        </p:nvSpPr>
        <p:spPr>
          <a:xfrm>
            <a:off x="1126958" y="0"/>
            <a:ext cx="1799122" cy="2113750"/>
          </a:xfrm>
          <a:custGeom>
            <a:avLst/>
            <a:gdLst>
              <a:gd name="connsiteX0" fmla="*/ 0 w 1799122"/>
              <a:gd name="connsiteY0" fmla="*/ 0 h 2113750"/>
              <a:gd name="connsiteX1" fmla="*/ 1799122 w 1799122"/>
              <a:gd name="connsiteY1" fmla="*/ 0 h 2113750"/>
              <a:gd name="connsiteX2" fmla="*/ 1799122 w 1799122"/>
              <a:gd name="connsiteY2" fmla="*/ 1214189 h 2113750"/>
              <a:gd name="connsiteX3" fmla="*/ 899561 w 1799122"/>
              <a:gd name="connsiteY3" fmla="*/ 2113750 h 2113750"/>
              <a:gd name="connsiteX4" fmla="*/ 0 w 1799122"/>
              <a:gd name="connsiteY4" fmla="*/ 1214189 h 21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2" h="2113750">
                <a:moveTo>
                  <a:pt x="0" y="0"/>
                </a:moveTo>
                <a:lnTo>
                  <a:pt x="1799122" y="0"/>
                </a:lnTo>
                <a:lnTo>
                  <a:pt x="1799122" y="1214189"/>
                </a:lnTo>
                <a:cubicBezTo>
                  <a:pt x="1799122" y="1711003"/>
                  <a:pt x="1396375" y="2113750"/>
                  <a:pt x="899561" y="2113750"/>
                </a:cubicBezTo>
                <a:cubicBezTo>
                  <a:pt x="402747" y="2113750"/>
                  <a:pt x="0" y="1711003"/>
                  <a:pt x="0" y="1214189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BE93C-11C0-4A47-B60C-5F4944A295A9}"/>
              </a:ext>
            </a:extLst>
          </p:cNvPr>
          <p:cNvSpPr txBox="1">
            <a:spLocks/>
          </p:cNvSpPr>
          <p:nvPr/>
        </p:nvSpPr>
        <p:spPr>
          <a:xfrm>
            <a:off x="970009" y="3958050"/>
            <a:ext cx="2727296" cy="11610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 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内存安全和并发优势</a:t>
            </a:r>
            <a:endParaRPr lang="en-US" altLang="zh-CN" sz="1600" b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MMU: </a:t>
            </a:r>
          </a:p>
          <a:p>
            <a:pPr>
              <a:lnSpc>
                <a:spcPct val="120000"/>
              </a:lnSpc>
            </a:pPr>
            <a:r>
              <a:rPr lang="zh-CN" altLang="en-US" sz="16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增强内存管理和安全性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2A98D8-E0E1-9B45-AC15-21488115704F}"/>
              </a:ext>
            </a:extLst>
          </p:cNvPr>
          <p:cNvCxnSpPr>
            <a:cxnSpLocks/>
          </p:cNvCxnSpPr>
          <p:nvPr/>
        </p:nvCxnSpPr>
        <p:spPr>
          <a:xfrm>
            <a:off x="900628" y="3662964"/>
            <a:ext cx="2231409" cy="4616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EEB8D4-22DD-6446-B6C7-FCBFFA88D589}"/>
              </a:ext>
            </a:extLst>
          </p:cNvPr>
          <p:cNvSpPr/>
          <p:nvPr/>
        </p:nvSpPr>
        <p:spPr>
          <a:xfrm>
            <a:off x="7345124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DC272A5-C260-9A46-B74D-43FB2EE956C9}"/>
              </a:ext>
            </a:extLst>
          </p:cNvPr>
          <p:cNvSpPr/>
          <p:nvPr/>
        </p:nvSpPr>
        <p:spPr>
          <a:xfrm>
            <a:off x="9628336" y="1728956"/>
            <a:ext cx="2068175" cy="4223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431F6F-E608-9243-A506-DD02644F460F}"/>
              </a:ext>
            </a:extLst>
          </p:cNvPr>
          <p:cNvSpPr/>
          <p:nvPr/>
        </p:nvSpPr>
        <p:spPr>
          <a:xfrm>
            <a:off x="5567562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B78A43-516E-E44E-9589-344FC3D26E35}"/>
              </a:ext>
            </a:extLst>
          </p:cNvPr>
          <p:cNvSpPr txBox="1">
            <a:spLocks/>
          </p:cNvSpPr>
          <p:nvPr/>
        </p:nvSpPr>
        <p:spPr>
          <a:xfrm>
            <a:off x="5437745" y="2507791"/>
            <a:ext cx="154512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所有权机制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E4CC1E5-EB9C-4441-99F6-B33F83468C8C}"/>
              </a:ext>
            </a:extLst>
          </p:cNvPr>
          <p:cNvSpPr txBox="1">
            <a:spLocks/>
          </p:cNvSpPr>
          <p:nvPr/>
        </p:nvSpPr>
        <p:spPr>
          <a:xfrm>
            <a:off x="5277427" y="3472116"/>
            <a:ext cx="1637145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确保了内存安全，防止了缓冲区溢出、越界访问等常见的内存错误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必须仔细思考内存的使用和分配，防止代码中出现未预料到的更改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从而影响代码的正确性和安全性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2774FE-0088-DB4C-8985-D04E85814181}"/>
              </a:ext>
            </a:extLst>
          </p:cNvPr>
          <p:cNvSpPr/>
          <p:nvPr/>
        </p:nvSpPr>
        <p:spPr>
          <a:xfrm>
            <a:off x="7345124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9E1B07-CFB2-CB44-AA40-B262B6266BA0}"/>
              </a:ext>
            </a:extLst>
          </p:cNvPr>
          <p:cNvSpPr/>
          <p:nvPr/>
        </p:nvSpPr>
        <p:spPr>
          <a:xfrm>
            <a:off x="7850774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74CB8D0-7735-A741-A252-FD08F94DBAAA}"/>
              </a:ext>
            </a:extLst>
          </p:cNvPr>
          <p:cNvSpPr txBox="1">
            <a:spLocks/>
          </p:cNvSpPr>
          <p:nvPr/>
        </p:nvSpPr>
        <p:spPr>
          <a:xfrm>
            <a:off x="7614204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生命周期管理与借用规则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436D069-1AB9-6F40-8997-EC30507B6AED}"/>
              </a:ext>
            </a:extLst>
          </p:cNvPr>
          <p:cNvSpPr txBox="1">
            <a:spLocks/>
          </p:cNvSpPr>
          <p:nvPr/>
        </p:nvSpPr>
        <p:spPr>
          <a:xfrm>
            <a:off x="7560639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提供了丰富的生命周期管理功能和借用规则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必须考虑数据的有效期和访问权限，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提升代码的安全性，增强软件的可维护性和可读性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97A1025-BFA9-D44F-B8B4-07C05BBB38C2}"/>
              </a:ext>
            </a:extLst>
          </p:cNvPr>
          <p:cNvSpPr/>
          <p:nvPr/>
        </p:nvSpPr>
        <p:spPr>
          <a:xfrm>
            <a:off x="9628336" y="1728955"/>
            <a:ext cx="2068175" cy="1545975"/>
          </a:xfrm>
          <a:prstGeom prst="roundRect">
            <a:avLst>
              <a:gd name="adj" fmla="val 24986"/>
            </a:avLst>
          </a:prstGeom>
          <a:gradFill>
            <a:gsLst>
              <a:gs pos="0">
                <a:srgbClr val="363795"/>
              </a:gs>
              <a:gs pos="100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94E852-4291-E145-B46F-A9228A724827}"/>
              </a:ext>
            </a:extLst>
          </p:cNvPr>
          <p:cNvSpPr/>
          <p:nvPr/>
        </p:nvSpPr>
        <p:spPr>
          <a:xfrm>
            <a:off x="10133986" y="1200686"/>
            <a:ext cx="1056875" cy="1056875"/>
          </a:xfrm>
          <a:prstGeom prst="ellipse">
            <a:avLst/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EB8D0D9-E517-A842-BB02-2F4AC4C6E358}"/>
              </a:ext>
            </a:extLst>
          </p:cNvPr>
          <p:cNvSpPr txBox="1">
            <a:spLocks/>
          </p:cNvSpPr>
          <p:nvPr/>
        </p:nvSpPr>
        <p:spPr>
          <a:xfrm>
            <a:off x="9897416" y="2467756"/>
            <a:ext cx="154512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类型安全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与借用检查器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02656AB-C83F-5543-B87E-A8F37FB616DA}"/>
              </a:ext>
            </a:extLst>
          </p:cNvPr>
          <p:cNvSpPr txBox="1">
            <a:spLocks/>
          </p:cNvSpPr>
          <p:nvPr/>
        </p:nvSpPr>
        <p:spPr>
          <a:xfrm>
            <a:off x="9843851" y="3472116"/>
            <a:ext cx="1637145" cy="21328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的借用检查器保证了代码的类型安全，能够在编译时期就发现潜在的类型错误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=&gt;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要求我们在编写代码时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必须严格遵守类型规则，确保数据类型的正确匹配，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以避免程序在运行时期的类型错误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7A7660-AE03-6A49-AD3A-5AA418A3EB6D}"/>
              </a:ext>
            </a:extLst>
          </p:cNvPr>
          <p:cNvGrpSpPr/>
          <p:nvPr/>
        </p:nvGrpSpPr>
        <p:grpSpPr>
          <a:xfrm>
            <a:off x="1592592" y="803209"/>
            <a:ext cx="867854" cy="831182"/>
            <a:chOff x="2684463" y="3278188"/>
            <a:chExt cx="338137" cy="32385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0A34E97-3578-0C4D-ABD9-4E460E4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535363"/>
              <a:ext cx="269875" cy="66675"/>
            </a:xfrm>
            <a:custGeom>
              <a:avLst/>
              <a:gdLst>
                <a:gd name="T0" fmla="*/ 72 w 72"/>
                <a:gd name="T1" fmla="*/ 18 h 18"/>
                <a:gd name="T2" fmla="*/ 36 w 72"/>
                <a:gd name="T3" fmla="*/ 0 h 18"/>
                <a:gd name="T4" fmla="*/ 0 w 72"/>
                <a:gd name="T5" fmla="*/ 18 h 18"/>
                <a:gd name="T6" fmla="*/ 72 w 7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8">
                  <a:moveTo>
                    <a:pt x="72" y="18"/>
                  </a:moveTo>
                  <a:cubicBezTo>
                    <a:pt x="72" y="4"/>
                    <a:pt x="51" y="0"/>
                    <a:pt x="36" y="0"/>
                  </a:cubicBezTo>
                  <a:cubicBezTo>
                    <a:pt x="21" y="0"/>
                    <a:pt x="0" y="4"/>
                    <a:pt x="0" y="18"/>
                  </a:cubicBezTo>
                  <a:lnTo>
                    <a:pt x="72" y="18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E665ABD-45D1-8444-A8F8-7A2112A3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376613"/>
              <a:ext cx="90488" cy="161925"/>
            </a:xfrm>
            <a:custGeom>
              <a:avLst/>
              <a:gdLst>
                <a:gd name="T0" fmla="*/ 0 w 57"/>
                <a:gd name="T1" fmla="*/ 102 h 102"/>
                <a:gd name="T2" fmla="*/ 57 w 57"/>
                <a:gd name="T3" fmla="*/ 0 h 102"/>
                <a:gd name="T4" fmla="*/ 52 w 57"/>
                <a:gd name="T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2">
                  <a:moveTo>
                    <a:pt x="0" y="102"/>
                  </a:moveTo>
                  <a:lnTo>
                    <a:pt x="57" y="0"/>
                  </a:lnTo>
                  <a:lnTo>
                    <a:pt x="52" y="10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1AB8F87-4067-5148-A037-D7BCA739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3338513"/>
              <a:ext cx="165100" cy="76200"/>
            </a:xfrm>
            <a:custGeom>
              <a:avLst/>
              <a:gdLst>
                <a:gd name="T0" fmla="*/ 44 w 44"/>
                <a:gd name="T1" fmla="*/ 10 h 20"/>
                <a:gd name="T2" fmla="*/ 0 w 44"/>
                <a:gd name="T3" fmla="*/ 19 h 20"/>
                <a:gd name="T4" fmla="*/ 44 w 44"/>
                <a:gd name="T5" fmla="*/ 6 h 20"/>
                <a:gd name="T6" fmla="*/ 44 w 44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0">
                  <a:moveTo>
                    <a:pt x="44" y="10"/>
                  </a:moveTo>
                  <a:cubicBezTo>
                    <a:pt x="30" y="20"/>
                    <a:pt x="16" y="20"/>
                    <a:pt x="0" y="19"/>
                  </a:cubicBezTo>
                  <a:cubicBezTo>
                    <a:pt x="8" y="0"/>
                    <a:pt x="34" y="2"/>
                    <a:pt x="44" y="6"/>
                  </a:cubicBezTo>
                  <a:lnTo>
                    <a:pt x="44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958D78E-4B63-4D4F-975D-B807279F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278188"/>
              <a:ext cx="112713" cy="82550"/>
            </a:xfrm>
            <a:custGeom>
              <a:avLst/>
              <a:gdLst>
                <a:gd name="T0" fmla="*/ 0 w 30"/>
                <a:gd name="T1" fmla="*/ 10 h 22"/>
                <a:gd name="T2" fmla="*/ 30 w 30"/>
                <a:gd name="T3" fmla="*/ 22 h 22"/>
                <a:gd name="T4" fmla="*/ 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0" y="10"/>
                  </a:moveTo>
                  <a:cubicBezTo>
                    <a:pt x="14" y="0"/>
                    <a:pt x="30" y="12"/>
                    <a:pt x="30" y="22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2B492E-BC9D-C147-94AA-B9F1FC26C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338513"/>
              <a:ext cx="165100" cy="82550"/>
            </a:xfrm>
            <a:custGeom>
              <a:avLst/>
              <a:gdLst>
                <a:gd name="T0" fmla="*/ 0 w 44"/>
                <a:gd name="T1" fmla="*/ 10 h 22"/>
                <a:gd name="T2" fmla="*/ 44 w 44"/>
                <a:gd name="T3" fmla="*/ 19 h 22"/>
                <a:gd name="T4" fmla="*/ 0 w 44"/>
                <a:gd name="T5" fmla="*/ 6 h 22"/>
                <a:gd name="T6" fmla="*/ 0 w 44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2">
                  <a:moveTo>
                    <a:pt x="0" y="10"/>
                  </a:moveTo>
                  <a:cubicBezTo>
                    <a:pt x="10" y="22"/>
                    <a:pt x="28" y="20"/>
                    <a:pt x="44" y="19"/>
                  </a:cubicBezTo>
                  <a:cubicBezTo>
                    <a:pt x="36" y="0"/>
                    <a:pt x="10" y="2"/>
                    <a:pt x="0" y="6"/>
                  </a:cubicBezTo>
                  <a:lnTo>
                    <a:pt x="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A95A88-A31D-5F4B-85BF-7C60C650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0" y="3278188"/>
              <a:ext cx="112713" cy="82550"/>
            </a:xfrm>
            <a:custGeom>
              <a:avLst/>
              <a:gdLst>
                <a:gd name="T0" fmla="*/ 30 w 30"/>
                <a:gd name="T1" fmla="*/ 10 h 22"/>
                <a:gd name="T2" fmla="*/ 0 w 30"/>
                <a:gd name="T3" fmla="*/ 22 h 22"/>
                <a:gd name="T4" fmla="*/ 30 w 30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2">
                  <a:moveTo>
                    <a:pt x="30" y="10"/>
                  </a:moveTo>
                  <a:cubicBezTo>
                    <a:pt x="16" y="0"/>
                    <a:pt x="0" y="12"/>
                    <a:pt x="0" y="22"/>
                  </a:cubicBezTo>
                  <a:lnTo>
                    <a:pt x="30" y="1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64">
              <a:extLst>
                <a:ext uri="{FF2B5EF4-FFF2-40B4-BE49-F238E27FC236}">
                  <a16:creationId xmlns:a16="http://schemas.microsoft.com/office/drawing/2014/main" id="{417393A0-83E2-4245-9E9B-6D52BE12E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3505200"/>
              <a:ext cx="2222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165">
              <a:extLst>
                <a:ext uri="{FF2B5EF4-FFF2-40B4-BE49-F238E27FC236}">
                  <a16:creationId xmlns:a16="http://schemas.microsoft.com/office/drawing/2014/main" id="{23A25A64-73D8-EA47-AA3B-F6F608194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3688" y="3475038"/>
              <a:ext cx="19050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D924C0-122A-0E45-8036-4273F3BBD86E}"/>
              </a:ext>
            </a:extLst>
          </p:cNvPr>
          <p:cNvGrpSpPr/>
          <p:nvPr/>
        </p:nvGrpSpPr>
        <p:grpSpPr>
          <a:xfrm rot="5400000">
            <a:off x="5817388" y="1449227"/>
            <a:ext cx="557222" cy="559794"/>
            <a:chOff x="2678113" y="6364288"/>
            <a:chExt cx="344488" cy="346075"/>
          </a:xfrm>
        </p:grpSpPr>
        <p:sp>
          <p:nvSpPr>
            <p:cNvPr id="46" name="Freeform 304">
              <a:extLst>
                <a:ext uri="{FF2B5EF4-FFF2-40B4-BE49-F238E27FC236}">
                  <a16:creationId xmlns:a16="http://schemas.microsoft.com/office/drawing/2014/main" id="{4CAB9CC5-0C85-3241-8326-2D8B9F559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305">
              <a:extLst>
                <a:ext uri="{FF2B5EF4-FFF2-40B4-BE49-F238E27FC236}">
                  <a16:creationId xmlns:a16="http://schemas.microsoft.com/office/drawing/2014/main" id="{4DB02C82-4572-7E48-8981-B874E8107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B8D029-6221-F14D-94AE-1452767722B4}"/>
              </a:ext>
            </a:extLst>
          </p:cNvPr>
          <p:cNvGrpSpPr/>
          <p:nvPr/>
        </p:nvGrpSpPr>
        <p:grpSpPr>
          <a:xfrm rot="5400000">
            <a:off x="8100600" y="1449227"/>
            <a:ext cx="557222" cy="559794"/>
            <a:chOff x="2678113" y="6364288"/>
            <a:chExt cx="344488" cy="346075"/>
          </a:xfrm>
        </p:grpSpPr>
        <p:sp>
          <p:nvSpPr>
            <p:cNvPr id="49" name="Freeform 304">
              <a:extLst>
                <a:ext uri="{FF2B5EF4-FFF2-40B4-BE49-F238E27FC236}">
                  <a16:creationId xmlns:a16="http://schemas.microsoft.com/office/drawing/2014/main" id="{02EB53F3-8D78-3547-B06E-666E2A3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305">
              <a:extLst>
                <a:ext uri="{FF2B5EF4-FFF2-40B4-BE49-F238E27FC236}">
                  <a16:creationId xmlns:a16="http://schemas.microsoft.com/office/drawing/2014/main" id="{9CFC3101-26A4-A64C-9038-AF2E2BFB6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1B4ACD-EBCD-C34B-A147-26104599BFE7}"/>
              </a:ext>
            </a:extLst>
          </p:cNvPr>
          <p:cNvGrpSpPr/>
          <p:nvPr/>
        </p:nvGrpSpPr>
        <p:grpSpPr>
          <a:xfrm rot="5400000">
            <a:off x="10383812" y="1449227"/>
            <a:ext cx="557222" cy="559794"/>
            <a:chOff x="2678113" y="6364288"/>
            <a:chExt cx="344488" cy="346075"/>
          </a:xfrm>
        </p:grpSpPr>
        <p:sp>
          <p:nvSpPr>
            <p:cNvPr id="53" name="Freeform 304">
              <a:extLst>
                <a:ext uri="{FF2B5EF4-FFF2-40B4-BE49-F238E27FC236}">
                  <a16:creationId xmlns:a16="http://schemas.microsoft.com/office/drawing/2014/main" id="{065056F7-572F-8A40-9C06-1E39E1DC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305">
              <a:extLst>
                <a:ext uri="{FF2B5EF4-FFF2-40B4-BE49-F238E27FC236}">
                  <a16:creationId xmlns:a16="http://schemas.microsoft.com/office/drawing/2014/main" id="{4E18E2CD-BC0A-B84A-A2D2-5C763222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6BCAD5B-1E8B-E8EC-3FDA-251F24FFA06F}"/>
              </a:ext>
            </a:extLst>
          </p:cNvPr>
          <p:cNvSpPr txBox="1"/>
          <p:nvPr/>
        </p:nvSpPr>
        <p:spPr>
          <a:xfrm>
            <a:off x="6031249" y="246578"/>
            <a:ext cx="491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Rust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语言特性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Segoe UI"/>
              </a:rPr>
              <a:t>对我们项目开发的启发和要求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Segoe U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51C91F-48AA-0E6E-35BD-415E17DF9EEC}"/>
              </a:ext>
            </a:extLst>
          </p:cNvPr>
          <p:cNvSpPr txBox="1"/>
          <p:nvPr/>
        </p:nvSpPr>
        <p:spPr>
          <a:xfrm>
            <a:off x="5755909" y="6057781"/>
            <a:ext cx="58063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安全！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细致！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	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4558D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Segoe UI"/>
              </a:rPr>
              <a:t>动脑子！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4558D">
                  <a:lumMod val="75000"/>
                </a:srgb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Segoe U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 bwMode="auto">
          <a:xfrm>
            <a:off x="523733" y="1687902"/>
            <a:ext cx="9826388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阎昶澍：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组长，参与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部分，交叉编译与上板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郭东昊：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改写，上板与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薄震宇：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周翟恩和：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组员，参与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改写，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王劲博：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上板，参与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47E171-B387-C228-973A-102D6731B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4150" y="3989209"/>
            <a:ext cx="5929151" cy="1993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277E2F-10B5-6B3C-BA21-D2301266C98D}"/>
              </a:ext>
            </a:extLst>
          </p:cNvPr>
          <p:cNvSpPr txBox="1"/>
          <p:nvPr/>
        </p:nvSpPr>
        <p:spPr>
          <a:xfrm>
            <a:off x="5401075" y="6100259"/>
            <a:ext cx="12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</a:t>
            </a:r>
            <a:r>
              <a:rPr lang="zh-CN" altLang="en-US" dirty="0"/>
              <a:t>统计</a:t>
            </a: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30E14B2F-D123-885E-4DB0-285C9209D1E8}"/>
              </a:ext>
            </a:extLst>
          </p:cNvPr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小组分工</a:t>
            </a:r>
            <a:endParaRPr lang="zh-CN" sz="4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altLang="en-US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实现的功能</a:t>
            </a:r>
            <a:endParaRPr lang="zh-CN" sz="44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1D130-E2C5-BDE5-8D53-B0A0B14A1974}"/>
              </a:ext>
            </a:extLst>
          </p:cNvPr>
          <p:cNvSpPr txBox="1"/>
          <p:nvPr/>
        </p:nvSpPr>
        <p:spPr>
          <a:xfrm>
            <a:off x="607325" y="1781033"/>
            <a:ext cx="9376012" cy="3022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系统顺利在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上运行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整个系统完整编译，而非对某一特性的专门测试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功能顺利实现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命中率高达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99.974%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28159" name="文本框 2"/>
          <p:cNvSpPr txBox="1"/>
          <p:nvPr/>
        </p:nvSpPr>
        <p:spPr bwMode="auto">
          <a:xfrm>
            <a:off x="523733" y="494309"/>
            <a:ext cx="749336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引言</a:t>
            </a:r>
            <a:r>
              <a:rPr lang="en-US" altLang="zh-CN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——</a:t>
            </a:r>
            <a:r>
              <a:rPr lang="zh-CN" altLang="en-US" sz="2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项目成果概述</a:t>
            </a:r>
            <a:endParaRPr lang="en-US" altLang="zh-CN" sz="2400" b="1" i="0" u="none" strike="noStrike" cap="none" spc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  <a:cs typeface="Arial"/>
            </a:endParaRPr>
          </a:p>
          <a:p>
            <a:pPr>
              <a:defRPr/>
            </a:pPr>
            <a:r>
              <a:rPr lang="zh-CN" sz="4400" b="1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Arial"/>
              </a:rPr>
              <a:t>同类项目对比</a:t>
            </a:r>
            <a:endParaRPr lang="zh-CN" sz="4400" b="1" dirty="0">
              <a:latin typeface="+mj-ea"/>
              <a:ea typeface="+mj-ea"/>
            </a:endParaRPr>
          </a:p>
        </p:txBody>
      </p:sp>
      <p:graphicFrame>
        <p:nvGraphicFramePr>
          <p:cNvPr id="929128887" name="表格 9291288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014343"/>
              </p:ext>
            </p:extLst>
          </p:nvPr>
        </p:nvGraphicFramePr>
        <p:xfrm>
          <a:off x="615423" y="1852245"/>
          <a:ext cx="10847347" cy="39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9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mustrust</a:t>
                      </a: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(OSH2024)</a:t>
                      </a: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imagination (OSH2023)</a:t>
                      </a:r>
                      <a:endParaRPr sz="6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x-rust-</a:t>
                      </a:r>
                      <a:r>
                        <a:rPr sz="2400" b="1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freertos</a:t>
                      </a:r>
                      <a:r>
                        <a:rPr sz="2400" b="1" u="none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(OSH2019)</a:t>
                      </a:r>
                      <a:endParaRPr sz="6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ust完整改写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交叉编译&amp;QEMU模拟器运行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上板运行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MMU软件模拟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✓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0" u="none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MMU硬件支持</a:t>
                      </a:r>
                      <a:endParaRPr sz="66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4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endParaRPr sz="6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8EA4979-3366-87FC-0D2F-568B1C25C6B9}"/>
              </a:ext>
            </a:extLst>
          </p:cNvPr>
          <p:cNvSpPr txBox="1"/>
          <p:nvPr/>
        </p:nvSpPr>
        <p:spPr>
          <a:xfrm>
            <a:off x="2465754" y="1933911"/>
            <a:ext cx="34967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小组名</a:t>
            </a:r>
            <a:r>
              <a:rPr lang="en-US" altLang="zh-CN" sz="3200" b="1" dirty="0">
                <a:solidFill>
                  <a:schemeClr val="bg1"/>
                </a:solidFill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</a:rPr>
              <a:t>年份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A87290-6B73-5336-6B36-CD03A76313CA}"/>
              </a:ext>
            </a:extLst>
          </p:cNvPr>
          <p:cNvSpPr txBox="1"/>
          <p:nvPr/>
        </p:nvSpPr>
        <p:spPr>
          <a:xfrm>
            <a:off x="729230" y="2584963"/>
            <a:ext cx="242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u="none" dirty="0">
                <a:solidFill>
                  <a:schemeClr val="bg1"/>
                </a:solidFill>
              </a:rPr>
              <a:t>项目完成度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624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TGQTtCBASFqANyL9PRS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</TotalTime>
  <Words>2785</Words>
  <Application>Microsoft Office PowerPoint</Application>
  <DocSecurity>0</DocSecurity>
  <PresentationFormat>宽屏</PresentationFormat>
  <Paragraphs>317</Paragraphs>
  <Slides>47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Segoe UI</vt:lpstr>
      <vt:lpstr>Calibri</vt:lpstr>
      <vt:lpstr>Segoe UI Light</vt:lpstr>
      <vt:lpstr>Consolig</vt:lpstr>
      <vt:lpstr>Arial</vt:lpstr>
      <vt:lpstr>微软雅黑</vt:lpstr>
      <vt:lpstr>等线</vt:lpstr>
      <vt:lpstr>Consolas</vt:lpstr>
      <vt:lpstr>Times New Roman</vt:lpstr>
      <vt:lpstr>等线 Light</vt:lpstr>
      <vt:lpstr>Office Theme</vt:lpstr>
      <vt:lpstr>oleObj</vt:lpstr>
      <vt:lpstr>think-cell Slide</vt:lpstr>
      <vt:lpstr>PowerPoint 演示文稿</vt:lpstr>
      <vt:lpstr>PowerPoint 演示文稿</vt:lpstr>
      <vt:lpstr>PowerPoint 演示文稿</vt:lpstr>
      <vt:lpstr>引言——项目背景 FreeRTOS</vt:lpstr>
      <vt:lpstr>引言——项目背景 Rust</vt:lpstr>
      <vt:lpstr>项目目标 ——用 Rust 改写 FreeRTOS 并支持 MMU</vt:lpstr>
      <vt:lpstr>PowerPoint 演示文稿</vt:lpstr>
      <vt:lpstr>PowerPoint 演示文稿</vt:lpstr>
      <vt:lpstr>PowerPoint 演示文稿</vt:lpstr>
      <vt:lpstr>PowerPoint 演示文稿</vt:lpstr>
      <vt:lpstr>Rust改写 原始FreeRTOS分析</vt:lpstr>
      <vt:lpstr>Rust改写 原始FreeRTOS分析</vt:lpstr>
      <vt:lpstr>Rust改写 基本方法与原则</vt:lpstr>
      <vt:lpstr>Rust改写——遇到的困难与解决方案 C与Rust的相互调用</vt:lpstr>
      <vt:lpstr>Rust改写——遇到的困难与解决方案 所有权机制</vt:lpstr>
      <vt:lpstr>Rust改写——遇到的困难与解决方案 所有权机制</vt:lpstr>
      <vt:lpstr>Rust改写——遇到的困难与解决方案 Const常量重复定义</vt:lpstr>
      <vt:lpstr>Rust改写——遇到的困难与解决方案 Const常量重复定义</vt:lpstr>
      <vt:lpstr>Rust改写——遇到的困难与解决方案 一部分具有函数功能的宏被忽略</vt:lpstr>
      <vt:lpstr>Rust改写——遇到的困难与解决方案 适配上板</vt:lpstr>
      <vt:lpstr>Rust改写——遇到的困难与解决方案 适配上板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list模块</vt:lpstr>
      <vt:lpstr>Rust改写——关键模块 task模块</vt:lpstr>
      <vt:lpstr>Rust改写——关键模块 task模块</vt:lpstr>
      <vt:lpstr>Rust改写——关键模块 task模块</vt:lpstr>
      <vt:lpstr>Rust改写——关键模块 task模块</vt:lpstr>
      <vt:lpstr>PowerPoint 演示文稿</vt:lpstr>
      <vt:lpstr>MMU部分</vt:lpstr>
      <vt:lpstr>MMU部分：关键函数</vt:lpstr>
      <vt:lpstr>MMU部分：关键函数</vt:lpstr>
      <vt:lpstr>MMU部分：关键函数</vt:lpstr>
      <vt:lpstr>MMU部分：关键函数</vt:lpstr>
      <vt:lpstr>MMU部分：模拟结果</vt:lpstr>
      <vt:lpstr>PowerPoint 演示文稿</vt:lpstr>
      <vt:lpstr>交叉编译与上板(bindgen方案)</vt:lpstr>
      <vt:lpstr>交叉编译与上板</vt:lpstr>
      <vt:lpstr>交叉编译与上板（链接）</vt:lpstr>
      <vt:lpstr>交叉编译与上板（QEMU模拟与调试）</vt:lpstr>
      <vt:lpstr>交叉编译与上板（QEMU模拟与调试）</vt:lpstr>
      <vt:lpstr>交叉编译与上板（QEMU模拟与调试）</vt:lpstr>
      <vt:lpstr>整体测试结果</vt:lpstr>
      <vt:lpstr>整体测试结果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erybagas</dc:creator>
  <cp:keywords/>
  <dc:description/>
  <cp:lastModifiedBy>Donghao Guo</cp:lastModifiedBy>
  <cp:revision>313</cp:revision>
  <dcterms:created xsi:type="dcterms:W3CDTF">2019-08-16T12:08:31Z</dcterms:created>
  <dcterms:modified xsi:type="dcterms:W3CDTF">2024-07-05T17:07:50Z</dcterms:modified>
  <cp:category/>
  <dc:identifier/>
  <cp:contentStatus/>
  <dc:language/>
  <cp:version/>
</cp:coreProperties>
</file>